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drawings/drawing6.xml" ContentType="application/vnd.openxmlformats-officedocument.drawingml.chartshapes+xml"/>
  <Override PartName="/ppt/charts/chart7.xml" ContentType="application/vnd.openxmlformats-officedocument.drawingml.chart+xml"/>
  <Override PartName="/ppt/drawings/drawing7.xml" ContentType="application/vnd.openxmlformats-officedocument.drawingml.chartshapes+xml"/>
  <Override PartName="/ppt/charts/chart8.xml" ContentType="application/vnd.openxmlformats-officedocument.drawingml.chart+xml"/>
  <Override PartName="/ppt/drawings/drawing8.xml" ContentType="application/vnd.openxmlformats-officedocument.drawingml.chartshape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9.xml" ContentType="application/vnd.openxmlformats-officedocument.drawingml.chart+xml"/>
  <Override PartName="/ppt/drawings/drawing9.xml" ContentType="application/vnd.openxmlformats-officedocument.drawingml.chartshape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0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0.xml" ContentType="application/vnd.openxmlformats-officedocument.drawingml.chartshapes+xml"/>
  <Override PartName="/ppt/charts/chart11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12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1.xml" ContentType="application/vnd.openxmlformats-officedocument.drawingml.chartshapes+xml"/>
  <Override PartName="/ppt/charts/chart13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2.xml" ContentType="application/vnd.openxmlformats-officedocument.drawingml.chartshapes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14.xml" ContentType="application/vnd.openxmlformats-officedocument.drawingml.chart+xml"/>
  <Override PartName="/ppt/drawings/drawing13.xml" ContentType="application/vnd.openxmlformats-officedocument.drawingml.chartshapes+xml"/>
  <Override PartName="/ppt/notesSlides/notesSlide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rts/chart1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31" r:id="rId1"/>
  </p:sldMasterIdLst>
  <p:notesMasterIdLst>
    <p:notesMasterId r:id="rId31"/>
  </p:notesMasterIdLst>
  <p:handoutMasterIdLst>
    <p:handoutMasterId r:id="rId32"/>
  </p:handoutMasterIdLst>
  <p:sldIdLst>
    <p:sldId id="399" r:id="rId2"/>
    <p:sldId id="368" r:id="rId3"/>
    <p:sldId id="327" r:id="rId4"/>
    <p:sldId id="348" r:id="rId5"/>
    <p:sldId id="350" r:id="rId6"/>
    <p:sldId id="349" r:id="rId7"/>
    <p:sldId id="358" r:id="rId8"/>
    <p:sldId id="351" r:id="rId9"/>
    <p:sldId id="352" r:id="rId10"/>
    <p:sldId id="355" r:id="rId11"/>
    <p:sldId id="384" r:id="rId12"/>
    <p:sldId id="353" r:id="rId13"/>
    <p:sldId id="372" r:id="rId14"/>
    <p:sldId id="366" r:id="rId15"/>
    <p:sldId id="369" r:id="rId16"/>
    <p:sldId id="400" r:id="rId17"/>
    <p:sldId id="329" r:id="rId18"/>
    <p:sldId id="271" r:id="rId19"/>
    <p:sldId id="360" r:id="rId20"/>
    <p:sldId id="265" r:id="rId21"/>
    <p:sldId id="326" r:id="rId22"/>
    <p:sldId id="268" r:id="rId23"/>
    <p:sldId id="373" r:id="rId24"/>
    <p:sldId id="342" r:id="rId25"/>
    <p:sldId id="398" r:id="rId26"/>
    <p:sldId id="396" r:id="rId27"/>
    <p:sldId id="397" r:id="rId28"/>
    <p:sldId id="320" r:id="rId29"/>
    <p:sldId id="383" r:id="rId30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CC00FF"/>
    <a:srgbClr val="F99FF5"/>
    <a:srgbClr val="FF0066"/>
    <a:srgbClr val="20CDD6"/>
    <a:srgbClr val="0099CC"/>
    <a:srgbClr val="963A98"/>
    <a:srgbClr val="FF5050"/>
    <a:srgbClr val="FFFF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111" d="100"/>
          <a:sy n="111" d="100"/>
        </p:scale>
        <p:origin x="1572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2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scene3d>
          <a:camera prst="orthographicFront"/>
          <a:lightRig rig="threePt" dir="t"/>
        </a:scene3d>
        <a:sp3d>
          <a:bevelB prst="relaxedInset"/>
        </a:sp3d>
      </c:spPr>
    </c:sideWall>
    <c:backWall>
      <c:thickness val="0"/>
      <c:spPr>
        <a:scene3d>
          <a:camera prst="orthographicFront"/>
          <a:lightRig rig="threePt" dir="t"/>
        </a:scene3d>
        <a:sp3d>
          <a:bevelB prst="relaxedInset"/>
        </a:sp3d>
      </c:spPr>
    </c:backWall>
    <c:plotArea>
      <c:layout>
        <c:manualLayout>
          <c:layoutTarget val="inner"/>
          <c:xMode val="edge"/>
          <c:yMode val="edge"/>
          <c:x val="0"/>
          <c:y val="0"/>
          <c:w val="0.72284108452891671"/>
          <c:h val="0.9246472974695751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Лист1!$A$2:$A$6</c:f>
              <c:strCache>
                <c:ptCount val="4"/>
                <c:pt idx="0">
                  <c:v>2022</c:v>
                </c:pt>
                <c:pt idx="1">
                  <c:v>Доходы на 2023 год</c:v>
                </c:pt>
                <c:pt idx="2">
                  <c:v>Доходы на 2024 год</c:v>
                </c:pt>
                <c:pt idx="3">
                  <c:v>Доходы на 2025 год</c:v>
                </c:pt>
              </c:strCache>
            </c:strRef>
          </c:cat>
          <c:val>
            <c:numRef>
              <c:f>Лист1!$B$2:$B$6</c:f>
              <c:numCache>
                <c:formatCode>#,##0</c:formatCode>
                <c:ptCount val="4"/>
                <c:pt idx="0">
                  <c:v>211053</c:v>
                </c:pt>
                <c:pt idx="1">
                  <c:v>248569</c:v>
                </c:pt>
                <c:pt idx="2" formatCode="General">
                  <c:v>42013</c:v>
                </c:pt>
                <c:pt idx="3" formatCode="General">
                  <c:v>42996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F4B-4F96-BDD6-41DA65C2D6C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Лист1!$A$2:$A$6</c:f>
              <c:strCache>
                <c:ptCount val="4"/>
                <c:pt idx="0">
                  <c:v>2022</c:v>
                </c:pt>
                <c:pt idx="1">
                  <c:v>Доходы на 2023 год</c:v>
                </c:pt>
                <c:pt idx="2">
                  <c:v>Доходы на 2024 год</c:v>
                </c:pt>
                <c:pt idx="3">
                  <c:v>Доходы на 2025 год</c:v>
                </c:pt>
              </c:strCache>
            </c:strRef>
          </c:cat>
          <c:val>
            <c:numRef>
              <c:f>Лист1!$C$2:$C$6</c:f>
              <c:numCache>
                <c:formatCode>#,##0</c:formatCode>
                <c:ptCount val="4"/>
                <c:pt idx="0">
                  <c:v>4034</c:v>
                </c:pt>
                <c:pt idx="1">
                  <c:v>8898</c:v>
                </c:pt>
                <c:pt idx="2" formatCode="General">
                  <c:v>4298</c:v>
                </c:pt>
                <c:pt idx="3" formatCode="General">
                  <c:v>4298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FF4B-4F96-BDD6-41DA65C2D6C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Налоговые</c:v>
                </c:pt>
              </c:strCache>
            </c:strRef>
          </c:tx>
          <c:spPr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B w="152400" h="50800" prst="softRound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Лист1!$A$2:$A$6</c:f>
              <c:strCache>
                <c:ptCount val="4"/>
                <c:pt idx="0">
                  <c:v>2022</c:v>
                </c:pt>
                <c:pt idx="1">
                  <c:v>Доходы на 2023 год</c:v>
                </c:pt>
                <c:pt idx="2">
                  <c:v>Доходы на 2024 год</c:v>
                </c:pt>
                <c:pt idx="3">
                  <c:v>Доходы на 2025 год</c:v>
                </c:pt>
              </c:strCache>
            </c:strRef>
          </c:cat>
          <c:val>
            <c:numRef>
              <c:f>Лист1!$D$2:$D$6</c:f>
              <c:numCache>
                <c:formatCode>#,##0</c:formatCode>
                <c:ptCount val="4"/>
                <c:pt idx="0">
                  <c:v>64627</c:v>
                </c:pt>
                <c:pt idx="1">
                  <c:v>66869</c:v>
                </c:pt>
                <c:pt idx="2" formatCode="General">
                  <c:v>69333</c:v>
                </c:pt>
                <c:pt idx="3" formatCode="General">
                  <c:v>71465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FF4B-4F96-BDD6-41DA65C2D6C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74339024"/>
        <c:axId val="174335888"/>
        <c:axId val="0"/>
      </c:bar3DChart>
      <c:catAx>
        <c:axId val="1743390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74335888"/>
        <c:crosses val="autoZero"/>
        <c:auto val="1"/>
        <c:lblAlgn val="ctr"/>
        <c:lblOffset val="100"/>
        <c:noMultiLvlLbl val="0"/>
      </c:catAx>
      <c:valAx>
        <c:axId val="174335888"/>
        <c:scaling>
          <c:orientation val="minMax"/>
        </c:scaling>
        <c:delete val="1"/>
        <c:axPos val="l"/>
        <c:majorGridlines/>
        <c:numFmt formatCode="#,##0" sourceLinked="1"/>
        <c:majorTickMark val="out"/>
        <c:minorTickMark val="none"/>
        <c:tickLblPos val="nextTo"/>
        <c:crossAx val="1743390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060090323563285"/>
          <c:y val="0.12568749112878311"/>
          <c:w val="0.28763162570875389"/>
          <c:h val="0.25110408888476876"/>
        </c:manualLayout>
      </c:layout>
      <c:overlay val="0"/>
      <c:txPr>
        <a:bodyPr/>
        <a:lstStyle/>
        <a:p>
          <a:pPr>
            <a:defRPr baseline="0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600">
          <a:solidFill>
            <a:schemeClr val="tx1">
              <a:lumMod val="95000"/>
              <a:lumOff val="5000"/>
            </a:schemeClr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 w="25400"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5665556301400682E-2"/>
          <c:y val="2.7814190851938512E-2"/>
          <c:w val="0.64460776533699804"/>
          <c:h val="0.9094605281391211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Возврат остатков МБТ прошлых лет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45000"/>
                </a:srgbClr>
              </a:outerShdw>
            </a:effectLst>
            <a:sp3d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AE7-4FA9-935B-4ABB8EFA51D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AE7-4FA9-935B-4ABB8EFA51D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AE7-4FA9-935B-4ABB8EFA51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2022 год (оценка)</c:v>
                </c:pt>
                <c:pt idx="1">
                  <c:v>2023 год (прогноз)</c:v>
                </c:pt>
                <c:pt idx="2">
                  <c:v>2024 год (прогноз)</c:v>
                </c:pt>
                <c:pt idx="3">
                  <c:v>2025 год (прогноз)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-133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27-48BD-936A-E081F8C3C11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Дотация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45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2022 год (оценка)</c:v>
                </c:pt>
                <c:pt idx="1">
                  <c:v>2023 год (прогноз)</c:v>
                </c:pt>
                <c:pt idx="2">
                  <c:v>2024 год (прогноз)</c:v>
                </c:pt>
                <c:pt idx="3">
                  <c:v>2025 год (прогноз)</c:v>
                </c:pt>
              </c:strCache>
            </c:strRef>
          </c:cat>
          <c:val>
            <c:numRef>
              <c:f>Лист1!$C$2:$C$5</c:f>
              <c:numCache>
                <c:formatCode>#,##0</c:formatCode>
                <c:ptCount val="4"/>
                <c:pt idx="0">
                  <c:v>36898</c:v>
                </c:pt>
                <c:pt idx="1">
                  <c:v>38678</c:v>
                </c:pt>
                <c:pt idx="2">
                  <c:v>28418</c:v>
                </c:pt>
                <c:pt idx="3">
                  <c:v>28851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A27-48BD-936A-E081F8C3C11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Субсидия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45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5.9283795731379712E-3"/>
                  <c:y val="-2.3897195644229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A27-48BD-936A-E081F8C3C11E}"/>
                </c:ext>
              </c:extLst>
            </c:dLbl>
            <c:dLbl>
              <c:idx val="1"/>
              <c:layout>
                <c:manualLayout>
                  <c:x val="5.928496273523297E-3"/>
                  <c:y val="-1.062108037904349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2952851177133441E-2"/>
                      <c:h val="4.451526953444164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4A27-48BD-936A-E081F8C3C11E}"/>
                </c:ext>
              </c:extLst>
            </c:dLbl>
            <c:dLbl>
              <c:idx val="2"/>
              <c:layout>
                <c:manualLayout>
                  <c:x val="6.6694853699728433E-3"/>
                  <c:y val="3.953925754281177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664980735100394E-2"/>
                      <c:h val="3.920478161350185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4A27-48BD-936A-E081F8C3C11E}"/>
                </c:ext>
              </c:extLst>
            </c:dLbl>
            <c:dLbl>
              <c:idx val="3"/>
              <c:layout>
                <c:manualLayout>
                  <c:x val="4.4462846798533906E-3"/>
                  <c:y val="5.310487920939797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A27-48BD-936A-E081F8C3C1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2022 год (оценка)</c:v>
                </c:pt>
                <c:pt idx="1">
                  <c:v>2023 год (прогноз)</c:v>
                </c:pt>
                <c:pt idx="2">
                  <c:v>2024 год (прогноз)</c:v>
                </c:pt>
                <c:pt idx="3">
                  <c:v>2025 год (прогноз)</c:v>
                </c:pt>
              </c:strCache>
            </c:strRef>
          </c:cat>
          <c:val>
            <c:numRef>
              <c:f>Лист1!$D$2:$D$5</c:f>
              <c:numCache>
                <c:formatCode>#,##0</c:formatCode>
                <c:ptCount val="4"/>
                <c:pt idx="0">
                  <c:v>174196</c:v>
                </c:pt>
                <c:pt idx="1">
                  <c:v>209800</c:v>
                </c:pt>
                <c:pt idx="2">
                  <c:v>13504</c:v>
                </c:pt>
                <c:pt idx="3">
                  <c:v>14054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A27-48BD-936A-E081F8C3C11E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Субвенция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45000"/>
                </a:srgbClr>
              </a:outerShdw>
            </a:effectLst>
            <a:sp3d/>
          </c:spPr>
          <c:invertIfNegative val="0"/>
          <c:dLbls>
            <c:dLbl>
              <c:idx val="0"/>
              <c:layout>
                <c:manualLayout>
                  <c:x val="1.0374664252991498E-2"/>
                  <c:y val="-2.3897195644229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AE7-4FA9-935B-4ABB8EFA51DD}"/>
                </c:ext>
              </c:extLst>
            </c:dLbl>
            <c:dLbl>
              <c:idx val="1"/>
              <c:layout>
                <c:manualLayout>
                  <c:x val="1.4820948932844996E-2"/>
                  <c:y val="-2.65524396046989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AE7-4FA9-935B-4ABB8EFA51DD}"/>
                </c:ext>
              </c:extLst>
            </c:dLbl>
            <c:dLbl>
              <c:idx val="2"/>
              <c:layout>
                <c:manualLayout>
                  <c:x val="7.4104744664225527E-3"/>
                  <c:y val="-2.38971956442291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AE7-4FA9-935B-4ABB8EFA51DD}"/>
                </c:ext>
              </c:extLst>
            </c:dLbl>
            <c:dLbl>
              <c:idx val="3"/>
              <c:layout>
                <c:manualLayout>
                  <c:x val="1.6303043826129498E-2"/>
                  <c:y val="-2.65524396046989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AE7-4FA9-935B-4ABB8EFA51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2022 год (оценка)</c:v>
                </c:pt>
                <c:pt idx="1">
                  <c:v>2023 год (прогноз)</c:v>
                </c:pt>
                <c:pt idx="2">
                  <c:v>2024 год (прогноз)</c:v>
                </c:pt>
                <c:pt idx="3">
                  <c:v>2025 год (прогноз)</c:v>
                </c:pt>
              </c:strCache>
            </c:strRef>
          </c:cat>
          <c:val>
            <c:numRef>
              <c:f>Лист1!$E$2:$E$5</c:f>
              <c:numCache>
                <c:formatCode>#,##0</c:formatCode>
                <c:ptCount val="4"/>
                <c:pt idx="0">
                  <c:v>92</c:v>
                </c:pt>
                <c:pt idx="1">
                  <c:v>91</c:v>
                </c:pt>
                <c:pt idx="2">
                  <c:v>91</c:v>
                </c:pt>
                <c:pt idx="3">
                  <c:v>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5D-48A8-B736-FB512518FD9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22028784"/>
        <c:axId val="222028392"/>
        <c:axId val="0"/>
      </c:bar3DChart>
      <c:catAx>
        <c:axId val="222028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22028392"/>
        <c:crosses val="autoZero"/>
        <c:auto val="1"/>
        <c:lblAlgn val="ctr"/>
        <c:lblOffset val="100"/>
        <c:noMultiLvlLbl val="0"/>
      </c:catAx>
      <c:valAx>
        <c:axId val="22202839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22028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2361217567795921"/>
          <c:y val="0.75963464376973977"/>
          <c:w val="0.27490572942875624"/>
          <c:h val="0.2151697430444236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год -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209 800,4</a:t>
            </a:r>
          </a:p>
        </c:rich>
      </c:tx>
      <c:layout>
        <c:manualLayout>
          <c:xMode val="edge"/>
          <c:yMode val="edge"/>
          <c:x val="8.3562474539865941E-2"/>
          <c:y val="5.62500000000000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185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7007091804614302E-2"/>
          <c:y val="0.19061023622047243"/>
          <c:w val="0.38951088767914677"/>
          <c:h val="0.5187640255905512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 - 200 305,7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 w="12700">
                <a:solidFill>
                  <a:schemeClr val="tx1"/>
                </a:solidFill>
              </a:ln>
              <a:effectLst/>
              <a:sp3d contourW="12700"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B184-4235-AE9C-DE898F5139CB}"/>
              </c:ext>
            </c:extLst>
          </c:dPt>
          <c:dPt>
            <c:idx val="1"/>
            <c:bubble3D val="0"/>
            <c:spPr>
              <a:solidFill>
                <a:srgbClr val="CC00FF"/>
              </a:solidFill>
              <a:ln w="12700">
                <a:solidFill>
                  <a:schemeClr val="tx1"/>
                </a:solidFill>
              </a:ln>
              <a:effectLst/>
              <a:sp3d contourW="12700"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B184-4235-AE9C-DE898F5139CB}"/>
              </c:ext>
            </c:extLst>
          </c:dPt>
          <c:dPt>
            <c:idx val="2"/>
            <c:bubble3D val="0"/>
            <c:spPr>
              <a:solidFill>
                <a:srgbClr val="0070C0"/>
              </a:solidFill>
              <a:ln w="12700">
                <a:solidFill>
                  <a:schemeClr val="tx1"/>
                </a:solidFill>
              </a:ln>
              <a:effectLst/>
              <a:sp3d contourW="12700"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B184-4235-AE9C-DE898F5139CB}"/>
              </c:ext>
            </c:extLst>
          </c:dPt>
          <c:dPt>
            <c:idx val="3"/>
            <c:bubble3D val="0"/>
            <c:spPr>
              <a:solidFill>
                <a:srgbClr val="FFFF00"/>
              </a:solidFill>
              <a:ln w="12700">
                <a:solidFill>
                  <a:schemeClr val="tx1"/>
                </a:solidFill>
              </a:ln>
              <a:effectLst/>
              <a:sp3d contourW="12700"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B184-4235-AE9C-DE898F5139CB}"/>
              </c:ext>
            </c:extLst>
          </c:dPt>
          <c:dPt>
            <c:idx val="4"/>
            <c:bubble3D val="0"/>
            <c:spPr>
              <a:solidFill>
                <a:srgbClr val="FF0000"/>
              </a:solidFill>
              <a:ln w="12700">
                <a:solidFill>
                  <a:schemeClr val="tx1"/>
                </a:solidFill>
              </a:ln>
              <a:effectLst/>
              <a:sp3d contourW="12700"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B184-4235-AE9C-DE898F5139CB}"/>
              </c:ext>
            </c:extLst>
          </c:dPt>
          <c:dPt>
            <c:idx val="5"/>
            <c:bubble3D val="0"/>
            <c:spPr>
              <a:solidFill>
                <a:srgbClr val="FFC000"/>
              </a:solidFill>
              <a:ln w="12700">
                <a:solidFill>
                  <a:schemeClr val="tx1"/>
                </a:solidFill>
              </a:ln>
              <a:effectLst/>
              <a:sp3d contourW="12700"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6-B184-4235-AE9C-DE898F5139CB}"/>
              </c:ext>
            </c:extLst>
          </c:dPt>
          <c:dPt>
            <c:idx val="6"/>
            <c:bubble3D val="0"/>
            <c:spPr>
              <a:solidFill>
                <a:srgbClr val="00FFFF"/>
              </a:solidFill>
              <a:ln w="12700">
                <a:solidFill>
                  <a:schemeClr val="tx1"/>
                </a:solidFill>
              </a:ln>
              <a:effectLst/>
              <a:sp3d contourW="12700"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C-7A5E-4765-B286-189E1AB2BA04}"/>
              </c:ext>
            </c:extLst>
          </c:dPt>
          <c:dLbls>
            <c:dLbl>
              <c:idx val="1"/>
              <c:layout>
                <c:manualLayout>
                  <c:x val="-7.5976280413287411E-2"/>
                  <c:y val="-0.15038976377952756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126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184-4235-AE9C-DE898F5139CB}"/>
                </c:ext>
              </c:extLst>
            </c:dLbl>
            <c:dLbl>
              <c:idx val="2"/>
              <c:layout>
                <c:manualLayout>
                  <c:x val="-5.867056438173536E-2"/>
                  <c:y val="-0.20255757874015748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234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184-4235-AE9C-DE898F5139CB}"/>
                </c:ext>
              </c:extLst>
            </c:dLbl>
            <c:dLbl>
              <c:idx val="3"/>
              <c:layout>
                <c:manualLayout>
                  <c:x val="-4.0629397659519367E-2"/>
                  <c:y val="-0.23836195866141732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444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184-4235-AE9C-DE898F5139CB}"/>
                </c:ext>
              </c:extLst>
            </c:dLbl>
            <c:dLbl>
              <c:idx val="4"/>
              <c:layout>
                <c:manualLayout>
                  <c:x val="-6.9869551531311332E-3"/>
                  <c:y val="-0.22764566929133853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534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184-4235-AE9C-DE898F5139CB}"/>
                </c:ext>
              </c:extLst>
            </c:dLbl>
            <c:dLbl>
              <c:idx val="5"/>
              <c:layout>
                <c:manualLayout>
                  <c:x val="-2.9609441543532199E-2"/>
                  <c:y val="4.501058070866141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184-4235-AE9C-DE898F5139CB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A5E-4765-B286-189E1AB2BA04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Субсидия на обеспечение мероприятий по переселению граждан из аварийного жилищного фонда, за счет средств, в том числе поступивших от Госпорации - Фонда содействия формированию ЖКХ</c:v>
                </c:pt>
                <c:pt idx="1">
                  <c:v>Субсидия на ликвидацию несанкционированных свалок</c:v>
                </c:pt>
                <c:pt idx="2">
                  <c:v>Субсидия на реализацию программы формирования современной городской среды</c:v>
                </c:pt>
                <c:pt idx="3">
                  <c:v>Субсидия на реализацию первоочередных мероприятий по модернизации объектов теплоснабжения и подготовке к отопительному сезону объектов коммунальной инфаструктуры</c:v>
                </c:pt>
                <c:pt idx="4">
                  <c:v>Субсидия на реализацию мероприятий перечня проектов народных инициатив</c:v>
                </c:pt>
                <c:pt idx="5">
                  <c:v>Субсидия на обеспечение развития и укрепления материально-технической базы домов культуры в населенных пунктах</c:v>
                </c:pt>
                <c:pt idx="6">
                  <c:v>Субсидия на софинансирование мероприятий по созданию мест (площадок) накопления твердых бытовых отходов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 formatCode="#,##0.00">
                  <c:v>173628.5</c:v>
                </c:pt>
                <c:pt idx="1">
                  <c:v>12060</c:v>
                </c:pt>
                <c:pt idx="2">
                  <c:v>9494.7000000000007</c:v>
                </c:pt>
                <c:pt idx="3">
                  <c:v>6930</c:v>
                </c:pt>
                <c:pt idx="4">
                  <c:v>7278.9</c:v>
                </c:pt>
                <c:pt idx="5">
                  <c:v>408.3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84-4235-AE9C-DE898F5139CB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4741301892382328"/>
          <c:y val="2.4194881889763778E-2"/>
          <c:w val="0.4994144169166389"/>
          <c:h val="0.8070551181102362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/>
              <a:t>2024 год - </a:t>
            </a:r>
            <a:r>
              <a:rPr lang="ru-RU" dirty="0">
                <a:solidFill>
                  <a:srgbClr val="FF0000"/>
                </a:solidFill>
              </a:rPr>
              <a:t>13 504,4</a:t>
            </a:r>
          </a:p>
        </c:rich>
      </c:tx>
      <c:layout>
        <c:manualLayout>
          <c:xMode val="edge"/>
          <c:yMode val="edge"/>
          <c:x val="8.3562474539865941E-2"/>
          <c:y val="5.62500000000000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185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7007091804614302E-2"/>
          <c:y val="0.17498523622047243"/>
          <c:w val="0.38951088767914677"/>
          <c:h val="0.5187640255905512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 - 13 504,4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 w="12700">
                <a:solidFill>
                  <a:schemeClr val="tx1"/>
                </a:solidFill>
              </a:ln>
              <a:effectLst/>
              <a:sp3d contourW="12700"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8B1-4F12-8B20-2D3AD6A0200D}"/>
              </c:ext>
            </c:extLst>
          </c:dPt>
          <c:dPt>
            <c:idx val="1"/>
            <c:bubble3D val="0"/>
            <c:spPr>
              <a:solidFill>
                <a:srgbClr val="CC00FF"/>
              </a:solidFill>
              <a:ln w="12700">
                <a:solidFill>
                  <a:schemeClr val="tx1"/>
                </a:solidFill>
              </a:ln>
              <a:effectLst/>
              <a:sp3d contourW="12700"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8B1-4F12-8B20-2D3AD6A0200D}"/>
              </c:ext>
            </c:extLst>
          </c:dPt>
          <c:dPt>
            <c:idx val="2"/>
            <c:bubble3D val="0"/>
            <c:spPr>
              <a:solidFill>
                <a:srgbClr val="0070C0"/>
              </a:solidFill>
              <a:ln w="12700">
                <a:solidFill>
                  <a:schemeClr val="tx1"/>
                </a:solidFill>
              </a:ln>
              <a:effectLst/>
              <a:sp3d contourW="12700"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48B1-4F12-8B20-2D3AD6A0200D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  <a:ln w="12700">
                <a:solidFill>
                  <a:schemeClr val="tx1"/>
                </a:solidFill>
              </a:ln>
              <a:effectLst/>
              <a:sp3d contourW="12700"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48B1-4F12-8B20-2D3AD6A0200D}"/>
              </c:ext>
            </c:extLst>
          </c:dPt>
          <c:dPt>
            <c:idx val="4"/>
            <c:bubble3D val="0"/>
            <c:spPr>
              <a:solidFill>
                <a:srgbClr val="FF0000"/>
              </a:solidFill>
              <a:ln w="12700">
                <a:solidFill>
                  <a:schemeClr val="tx1"/>
                </a:solidFill>
              </a:ln>
              <a:effectLst/>
              <a:sp3d contourW="12700"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48B1-4F12-8B20-2D3AD6A0200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2700">
                <a:solidFill>
                  <a:schemeClr val="tx1"/>
                </a:solidFill>
              </a:ln>
              <a:effectLst/>
              <a:sp3d contourW="12700"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48B1-4F12-8B20-2D3AD6A0200D}"/>
              </c:ext>
            </c:extLst>
          </c:dPt>
          <c:dLbls>
            <c:dLbl>
              <c:idx val="0"/>
              <c:layout>
                <c:manualLayout>
                  <c:x val="1.8749999999999982E-2"/>
                  <c:y val="0.1812499999999999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8B1-4F12-8B20-2D3AD6A0200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8B1-4F12-8B20-2D3AD6A0200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8B1-4F12-8B20-2D3AD6A0200D}"/>
                </c:ext>
              </c:extLst>
            </c:dLbl>
            <c:dLbl>
              <c:idx val="3"/>
              <c:layout>
                <c:manualLayout>
                  <c:x val="-0.10729131948302045"/>
                  <c:y val="-0.1781250000000000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8B1-4F12-8B20-2D3AD6A0200D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8B1-4F12-8B20-2D3AD6A0200D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8B1-4F12-8B20-2D3AD6A0200D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Субсидия на обеспечение мероприятий по переселению граждан из аварийного жилищного фонда, за счет средств, поступивших от Госпорации - Фонда содействия формированию ЖКХ</c:v>
                </c:pt>
                <c:pt idx="1">
                  <c:v>Субсидия на ликвидацию несанкционированных свалок</c:v>
                </c:pt>
                <c:pt idx="2">
                  <c:v>Субсидия на реализацию первоочередных мероприятий по модернизации объектов теплоснабжения и подготовке к отопительному сезону объектов коммунальной инфаструктуры</c:v>
                </c:pt>
                <c:pt idx="3">
                  <c:v>Субсидия на реализацию мероприятий перечня проектов нвродных хинициатив</c:v>
                </c:pt>
                <c:pt idx="4">
                  <c:v>Субсидия на обеспечение развития и укрепления материально-технической базы домов культуры в населенных пунктах</c:v>
                </c:pt>
                <c:pt idx="5">
                  <c:v>Субсидия на софинансирование мероприятий по созданию мест (площадок) накопления твердых бытовых отходов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 formatCode="#,##0.00">
                  <c:v>9948.7000000000007</c:v>
                </c:pt>
                <c:pt idx="1">
                  <c:v>0</c:v>
                </c:pt>
                <c:pt idx="2">
                  <c:v>0</c:v>
                </c:pt>
                <c:pt idx="3">
                  <c:v>3555.7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8B1-4F12-8B20-2D3AD6A020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/>
              <a:t>2025 год - </a:t>
            </a:r>
            <a:r>
              <a:rPr lang="ru-RU" dirty="0">
                <a:solidFill>
                  <a:srgbClr val="FF0000"/>
                </a:solidFill>
              </a:rPr>
              <a:t>14 053,7</a:t>
            </a:r>
          </a:p>
        </c:rich>
      </c:tx>
      <c:layout>
        <c:manualLayout>
          <c:xMode val="edge"/>
          <c:yMode val="edge"/>
          <c:x val="9.0911195052401583E-2"/>
          <c:y val="7.49999999999999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185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7007091804614302E-2"/>
          <c:y val="0.17498523622047243"/>
          <c:w val="0.38951088767914677"/>
          <c:h val="0.5187640255905512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 год - 14 054,7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 w="12700">
                <a:solidFill>
                  <a:schemeClr val="tx1"/>
                </a:solidFill>
              </a:ln>
              <a:effectLst/>
              <a:sp3d contourW="12700"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577-4579-90DC-F4DF961FBB77}"/>
              </c:ext>
            </c:extLst>
          </c:dPt>
          <c:dPt>
            <c:idx val="1"/>
            <c:bubble3D val="0"/>
            <c:spPr>
              <a:solidFill>
                <a:srgbClr val="CC00FF"/>
              </a:solidFill>
              <a:ln w="12700">
                <a:solidFill>
                  <a:schemeClr val="tx1"/>
                </a:solidFill>
              </a:ln>
              <a:effectLst/>
              <a:sp3d contourW="12700"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577-4579-90DC-F4DF961FBB77}"/>
              </c:ext>
            </c:extLst>
          </c:dPt>
          <c:dPt>
            <c:idx val="2"/>
            <c:bubble3D val="0"/>
            <c:spPr>
              <a:solidFill>
                <a:srgbClr val="0070C0"/>
              </a:solidFill>
              <a:ln w="12700">
                <a:solidFill>
                  <a:schemeClr val="tx1"/>
                </a:solidFill>
              </a:ln>
              <a:effectLst/>
              <a:sp3d contourW="12700"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8577-4579-90DC-F4DF961FBB77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  <a:ln w="12700">
                <a:solidFill>
                  <a:schemeClr val="tx1"/>
                </a:solidFill>
              </a:ln>
              <a:effectLst/>
              <a:sp3d contourW="12700"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8577-4579-90DC-F4DF961FBB77}"/>
              </c:ext>
            </c:extLst>
          </c:dPt>
          <c:dPt>
            <c:idx val="4"/>
            <c:bubble3D val="0"/>
            <c:spPr>
              <a:solidFill>
                <a:srgbClr val="FF0000"/>
              </a:solidFill>
              <a:ln w="12700">
                <a:solidFill>
                  <a:schemeClr val="tx1"/>
                </a:solidFill>
              </a:ln>
              <a:effectLst/>
              <a:sp3d contourW="12700"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8577-4579-90DC-F4DF961FBB77}"/>
              </c:ext>
            </c:extLst>
          </c:dPt>
          <c:dPt>
            <c:idx val="5"/>
            <c:bubble3D val="0"/>
            <c:spPr>
              <a:solidFill>
                <a:srgbClr val="00FFFF"/>
              </a:solidFill>
              <a:ln w="12700">
                <a:solidFill>
                  <a:schemeClr val="tx1"/>
                </a:solidFill>
              </a:ln>
              <a:effectLst/>
              <a:sp3d contourW="12700"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8577-4579-90DC-F4DF961FBB77}"/>
              </c:ext>
            </c:extLst>
          </c:dPt>
          <c:dLbls>
            <c:dLbl>
              <c:idx val="0"/>
              <c:layout>
                <c:manualLayout>
                  <c:x val="6.5102951523904731E-2"/>
                  <c:y val="0.1802741141732283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577-4579-90DC-F4DF961FBB7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577-4579-90DC-F4DF961FBB77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577-4579-90DC-F4DF961FBB77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577-4579-90DC-F4DF961FBB77}"/>
                </c:ext>
              </c:extLst>
            </c:dLbl>
            <c:dLbl>
              <c:idx val="5"/>
              <c:layout>
                <c:manualLayout>
                  <c:x val="-6.2517937821723246E-3"/>
                  <c:y val="-0.2190519192913385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51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577-4579-90DC-F4DF961FBB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Субсидия на обеспечение мероприятий по переселению граждан из аварийного жилищного фонда, за счет средств, поступивших от Госпорации - Фонда содействия формированию ЖКХ</c:v>
                </c:pt>
                <c:pt idx="1">
                  <c:v>Субсидия на ликвидацию несанкционированных свалок</c:v>
                </c:pt>
                <c:pt idx="2">
                  <c:v>Субсидия на реализацию первоочередных мероприятий по модернизации объектов теплоснабжения и подготовке к отопительному сезону объектов коммунальной инфаструктуры</c:v>
                </c:pt>
                <c:pt idx="3">
                  <c:v>Субсидия на реализацию мероприятий перечня проектов нвродных хинициатив</c:v>
                </c:pt>
                <c:pt idx="4">
                  <c:v>Субсидия на обеспечение развития и укрепления материально-технической базы домов культуры в населенных пунктах</c:v>
                </c:pt>
                <c:pt idx="5">
                  <c:v>Субсидия на софинансирование мероприятий по созданию мест (площадок) накопления твердых бытовых отходов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 formatCode="#,##0.00">
                  <c:v>9948.7000000000007</c:v>
                </c:pt>
                <c:pt idx="1">
                  <c:v>0</c:v>
                </c:pt>
                <c:pt idx="2">
                  <c:v>0</c:v>
                </c:pt>
                <c:pt idx="3">
                  <c:v>3555.7</c:v>
                </c:pt>
                <c:pt idx="4">
                  <c:v>0</c:v>
                </c:pt>
                <c:pt idx="5">
                  <c:v>549.29999999999995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577-4579-90DC-F4DF961FBB77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8518518518518517E-2"/>
          <c:y val="3.6478424591628346E-2"/>
          <c:w val="0.70909861961699228"/>
          <c:h val="0.7344602684555749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Непрограммные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chemeClr val="tx1"/>
                      </a:solidFill>
                    </a:ln>
                  </c:spPr>
                </c15:leaderLines>
              </c:ext>
            </c:extLst>
          </c:dLbls>
          <c:cat>
            <c:strRef>
              <c:f>Лист1!$A$3:$A$6</c:f>
              <c:strCache>
                <c:ptCount val="4"/>
                <c:pt idx="0">
                  <c:v>2022 год (оценка)</c:v>
                </c:pt>
                <c:pt idx="1">
                  <c:v>2023 год (прогноз)</c:v>
                </c:pt>
                <c:pt idx="2">
                  <c:v>2024 год (прогноз)</c:v>
                </c:pt>
                <c:pt idx="3">
                  <c:v>2025 год (прогноз)</c:v>
                </c:pt>
              </c:strCache>
            </c:strRef>
          </c:cat>
          <c:val>
            <c:numRef>
              <c:f>Лист1!$B$3:$B$6</c:f>
              <c:numCache>
                <c:formatCode>0.0%</c:formatCode>
                <c:ptCount val="4"/>
                <c:pt idx="0">
                  <c:v>1.6E-2</c:v>
                </c:pt>
                <c:pt idx="1">
                  <c:v>1.4E-2</c:v>
                </c:pt>
                <c:pt idx="2">
                  <c:v>0.03</c:v>
                </c:pt>
                <c:pt idx="3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12-46BB-9BB7-C576507C4AA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Программные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1.062981091611034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97E-403B-B1F1-7EA93EEA5EED}"/>
                </c:ext>
              </c:extLst>
            </c:dLbl>
            <c:dLbl>
              <c:idx val="1"/>
              <c:layout>
                <c:manualLayout>
                  <c:x val="1.366689974928472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97E-403B-B1F1-7EA93EEA5EED}"/>
                </c:ext>
              </c:extLst>
            </c:dLbl>
            <c:dLbl>
              <c:idx val="2"/>
              <c:layout>
                <c:manualLayout>
                  <c:x val="7.5927220829359607E-3"/>
                  <c:y val="-5.08289521711566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97E-403B-B1F1-7EA93EEA5EED}"/>
                </c:ext>
              </c:extLst>
            </c:dLbl>
            <c:dLbl>
              <c:idx val="3"/>
              <c:layout>
                <c:manualLayout>
                  <c:x val="1.3666899749284729E-2"/>
                  <c:y val="2.54144760855783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97E-403B-B1F1-7EA93EEA5EE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Лист1!$A$3:$A$6</c:f>
              <c:strCache>
                <c:ptCount val="4"/>
                <c:pt idx="0">
                  <c:v>2022 год (оценка)</c:v>
                </c:pt>
                <c:pt idx="1">
                  <c:v>2023 год (прогноз)</c:v>
                </c:pt>
                <c:pt idx="2">
                  <c:v>2024 год (прогноз)</c:v>
                </c:pt>
                <c:pt idx="3">
                  <c:v>2025 год (прогноз)</c:v>
                </c:pt>
              </c:strCache>
            </c:strRef>
          </c:cat>
          <c:val>
            <c:numRef>
              <c:f>Лист1!$C$3:$C$6</c:f>
              <c:numCache>
                <c:formatCode>0.0%</c:formatCode>
                <c:ptCount val="4"/>
                <c:pt idx="0">
                  <c:v>0.98399999999999999</c:v>
                </c:pt>
                <c:pt idx="1">
                  <c:v>0.98599999999999999</c:v>
                </c:pt>
                <c:pt idx="2">
                  <c:v>0.97</c:v>
                </c:pt>
                <c:pt idx="3">
                  <c:v>0.97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712-46BB-9BB7-C576507C4AA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22380592"/>
        <c:axId val="131567672"/>
        <c:axId val="0"/>
      </c:bar3DChart>
      <c:catAx>
        <c:axId val="222380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200" b="1"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1567672"/>
        <c:crosses val="autoZero"/>
        <c:auto val="1"/>
        <c:lblAlgn val="ctr"/>
        <c:lblOffset val="100"/>
        <c:noMultiLvlLbl val="0"/>
      </c:catAx>
      <c:valAx>
        <c:axId val="131567672"/>
        <c:scaling>
          <c:orientation val="minMax"/>
        </c:scaling>
        <c:delete val="1"/>
        <c:axPos val="l"/>
        <c:majorGridlines/>
        <c:numFmt formatCode="0.0%" sourceLinked="1"/>
        <c:majorTickMark val="out"/>
        <c:minorTickMark val="none"/>
        <c:tickLblPos val="nextTo"/>
        <c:crossAx val="222380592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800" baseline="0">
              <a:solidFill>
                <a:schemeClr val="tx1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0088346665185351"/>
          <c:y val="4.36575597267918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Муниципальный долг (тыс. руб.)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2023 год (проект)</c:v>
                </c:pt>
                <c:pt idx="1">
                  <c:v>2024 год (проект)</c:v>
                </c:pt>
                <c:pt idx="2">
                  <c:v>2025 год (проект)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2544</c:v>
                </c:pt>
                <c:pt idx="1">
                  <c:v>2544</c:v>
                </c:pt>
                <c:pt idx="2">
                  <c:v>1912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EF-4D51-8C6F-16E0789619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34616239"/>
        <c:axId val="539026143"/>
        <c:axId val="0"/>
      </c:bar3DChart>
      <c:catAx>
        <c:axId val="2346162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39026143"/>
        <c:crosses val="autoZero"/>
        <c:auto val="1"/>
        <c:lblAlgn val="ctr"/>
        <c:lblOffset val="100"/>
        <c:noMultiLvlLbl val="0"/>
      </c:catAx>
      <c:valAx>
        <c:axId val="539026143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346162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tx1"/>
                </a:solidFill>
              </a:defRPr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Всего в 2023году – 75 767</a:t>
            </a:r>
          </a:p>
        </c:rich>
      </c:tx>
      <c:layout>
        <c:manualLayout>
          <c:xMode val="edge"/>
          <c:yMode val="edge"/>
          <c:x val="6.632017738769766E-2"/>
          <c:y val="0.10404711267909007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4557719596812477E-2"/>
          <c:y val="0.23389927574184879"/>
          <c:w val="0.41991604842260322"/>
          <c:h val="0.5429396733696255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explosion val="18"/>
          <c:dPt>
            <c:idx val="0"/>
            <c:bubble3D val="0"/>
            <c:explosion val="19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1-0EB8-4883-8DD6-67D6C95590E5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3-0EB8-4883-8DD6-67D6C95590E5}"/>
              </c:ext>
            </c:extLst>
          </c:dPt>
          <c:dPt>
            <c:idx val="2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7-AE67-4462-A5CE-0B2AA7449126}"/>
              </c:ext>
            </c:extLst>
          </c:dPt>
          <c:dPt>
            <c:idx val="4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5-0EB8-4883-8DD6-67D6C95590E5}"/>
              </c:ext>
            </c:extLst>
          </c:dPt>
          <c:dPt>
            <c:idx val="5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6-AE67-4462-A5CE-0B2AA7449126}"/>
              </c:ext>
            </c:extLst>
          </c:dPt>
          <c:cat>
            <c:strRef>
              <c:f>Лист1!$A$2:$A$6</c:f>
              <c:strCache>
                <c:ptCount val="5"/>
                <c:pt idx="0">
                  <c:v>Налог на доходы физических лиц</c:v>
                </c:pt>
                <c:pt idx="1">
                  <c:v>Акцизы по подакцизным товарам</c:v>
                </c:pt>
                <c:pt idx="2">
                  <c:v>Налоги на имущество</c:v>
                </c:pt>
                <c:pt idx="3">
                  <c:v>Доходы от использования имущества</c:v>
                </c:pt>
                <c:pt idx="4">
                  <c:v>Доходы от продажи материальных и нематериальных активов</c:v>
                </c:pt>
              </c:strCache>
            </c:strRef>
          </c:cat>
          <c:val>
            <c:numRef>
              <c:f>Лист1!$B$2:$B$6</c:f>
              <c:numCache>
                <c:formatCode>#,##0</c:formatCode>
                <c:ptCount val="5"/>
                <c:pt idx="0">
                  <c:v>45841</c:v>
                </c:pt>
                <c:pt idx="1">
                  <c:v>7608</c:v>
                </c:pt>
                <c:pt idx="2">
                  <c:v>13420</c:v>
                </c:pt>
                <c:pt idx="3">
                  <c:v>4298</c:v>
                </c:pt>
                <c:pt idx="4">
                  <c:v>4600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EB8-4883-8DD6-67D6C95590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7263269616133192"/>
          <c:y val="5.3522397738119801E-2"/>
          <c:w val="0.32736730383866813"/>
          <c:h val="0.71821401163976073"/>
        </c:manualLayout>
      </c:layout>
      <c:overlay val="0"/>
      <c:txPr>
        <a:bodyPr/>
        <a:lstStyle/>
        <a:p>
          <a:pPr>
            <a:defRPr sz="1200" baseline="0">
              <a:solidFill>
                <a:schemeClr val="tx1"/>
              </a:solidFill>
              <a:latin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tx1"/>
                </a:solidFill>
              </a:defRPr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Всего </a:t>
            </a:r>
            <a:r>
              <a:rPr lang="ru-RU" sz="1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2024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году – 73 631</a:t>
            </a:r>
          </a:p>
        </c:rich>
      </c:tx>
      <c:layout>
        <c:manualLayout>
          <c:xMode val="edge"/>
          <c:yMode val="edge"/>
          <c:x val="6.632017738769766E-2"/>
          <c:y val="0.10404711267909007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4732919632861306E-2"/>
          <c:y val="0.23389932436198027"/>
          <c:w val="0.41991604842260322"/>
          <c:h val="0.5429396733696255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</c:v>
                </c:pt>
              </c:strCache>
            </c:strRef>
          </c:tx>
          <c:explosion val="18"/>
          <c:dPt>
            <c:idx val="0"/>
            <c:bubble3D val="0"/>
            <c:explosion val="19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1-4EBC-4098-BD56-2AC60AF296A4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3-4EBC-4098-BD56-2AC60AF296A4}"/>
              </c:ext>
            </c:extLst>
          </c:dPt>
          <c:dPt>
            <c:idx val="2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5-4EBC-4098-BD56-2AC60AF296A4}"/>
              </c:ext>
            </c:extLst>
          </c:dPt>
          <c:dPt>
            <c:idx val="4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7-4EBC-4098-BD56-2AC60AF296A4}"/>
              </c:ext>
            </c:extLst>
          </c:dPt>
          <c:dPt>
            <c:idx val="5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9-4EBC-4098-BD56-2AC60AF296A4}"/>
              </c:ext>
            </c:extLst>
          </c:dPt>
          <c:cat>
            <c:strRef>
              <c:f>Лист1!$A$2:$A$7</c:f>
              <c:strCache>
                <c:ptCount val="6"/>
                <c:pt idx="0">
                  <c:v>Налог на доходы физических лиц</c:v>
                </c:pt>
                <c:pt idx="1">
                  <c:v>Акцизы по подакцизным товарам</c:v>
                </c:pt>
                <c:pt idx="2">
                  <c:v>Налоги на имущество</c:v>
                </c:pt>
                <c:pt idx="3">
                  <c:v>Доходы от использования имущества</c:v>
                </c:pt>
                <c:pt idx="4">
                  <c:v>Доходы от продажи материальных и нематериальных активов</c:v>
                </c:pt>
                <c:pt idx="5">
                  <c:v>Прочие неналоговые поступления</c:v>
                </c:pt>
              </c:strCache>
            </c:strRef>
          </c:cat>
          <c:val>
            <c:numRef>
              <c:f>Лист1!$B$2:$B$7</c:f>
              <c:numCache>
                <c:formatCode>#,##0</c:formatCode>
                <c:ptCount val="6"/>
                <c:pt idx="0">
                  <c:v>47452</c:v>
                </c:pt>
                <c:pt idx="1">
                  <c:v>8461</c:v>
                </c:pt>
                <c:pt idx="2">
                  <c:v>13420</c:v>
                </c:pt>
                <c:pt idx="3">
                  <c:v>4298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EBC-4098-BD56-2AC60AF296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chemeClr val="tx1"/>
                </a:solidFill>
              </a:defRPr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Всего в 2025 году – 75 763</a:t>
            </a:r>
          </a:p>
          <a:p>
            <a:pPr>
              <a:defRPr>
                <a:solidFill>
                  <a:schemeClr val="tx1"/>
                </a:solidFill>
              </a:defRPr>
            </a:pP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6.632017738769766E-2"/>
          <c:y val="0.10404711267909007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4557719596812477E-2"/>
          <c:y val="0.23389927574184879"/>
          <c:w val="0.41991604842260322"/>
          <c:h val="0.5429396733696255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 год</c:v>
                </c:pt>
              </c:strCache>
            </c:strRef>
          </c:tx>
          <c:explosion val="16"/>
          <c:dPt>
            <c:idx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1-4157-4F22-A17C-39D2172083DF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3-4157-4F22-A17C-39D2172083DF}"/>
              </c:ext>
            </c:extLst>
          </c:dPt>
          <c:dPt>
            <c:idx val="2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5-4157-4F22-A17C-39D2172083DF}"/>
              </c:ext>
            </c:extLst>
          </c:dPt>
          <c:dPt>
            <c:idx val="4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7-4157-4F22-A17C-39D2172083DF}"/>
              </c:ext>
            </c:extLst>
          </c:dPt>
          <c:dPt>
            <c:idx val="5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9-4157-4F22-A17C-39D2172083DF}"/>
              </c:ext>
            </c:extLst>
          </c:dPt>
          <c:cat>
            <c:strRef>
              <c:f>Лист1!$A$2:$A$7</c:f>
              <c:strCache>
                <c:ptCount val="6"/>
                <c:pt idx="0">
                  <c:v>Налог на доходы физических лиц</c:v>
                </c:pt>
                <c:pt idx="1">
                  <c:v>Акцизы по подакцизным товарам</c:v>
                </c:pt>
                <c:pt idx="2">
                  <c:v>Налоги на имущество</c:v>
                </c:pt>
                <c:pt idx="3">
                  <c:v>Доходы от использования имущества</c:v>
                </c:pt>
                <c:pt idx="4">
                  <c:v>Доходы от продажи материальных и нематериальных активов</c:v>
                </c:pt>
                <c:pt idx="5">
                  <c:v>Прочие неналоговые поступления</c:v>
                </c:pt>
              </c:strCache>
            </c:strRef>
          </c:cat>
          <c:val>
            <c:numRef>
              <c:f>Лист1!$B$2:$B$7</c:f>
              <c:numCache>
                <c:formatCode>#,##0</c:formatCode>
                <c:ptCount val="6"/>
                <c:pt idx="0">
                  <c:v>49111</c:v>
                </c:pt>
                <c:pt idx="1">
                  <c:v>8934</c:v>
                </c:pt>
                <c:pt idx="2">
                  <c:v>13420</c:v>
                </c:pt>
                <c:pt idx="3">
                  <c:v>4298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157-4F22-A17C-39D2172083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solidFill>
          <a:schemeClr val="accent3">
            <a:lumMod val="60000"/>
            <a:lumOff val="40000"/>
          </a:schemeClr>
        </a:solidFill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6033572027350496E-2"/>
          <c:y val="0"/>
          <c:w val="0.62876083098204882"/>
          <c:h val="0.8544915379772617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единый сельскохозяйственный налог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Лист1!$A$2:$A$5</c:f>
              <c:strCache>
                <c:ptCount val="4"/>
                <c:pt idx="0">
                  <c:v>2022 год (оценка) </c:v>
                </c:pt>
                <c:pt idx="1">
                  <c:v>2023 год (прогноз)</c:v>
                </c:pt>
                <c:pt idx="2">
                  <c:v>2024 год (прогноз)</c:v>
                </c:pt>
                <c:pt idx="3">
                  <c:v>2025 год (прогноз)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812-4DFF-8DC1-ACA72E07B67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земельный налог</c:v>
                </c:pt>
              </c:strCache>
            </c:strRef>
          </c:tx>
          <c:spPr>
            <a:solidFill>
              <a:srgbClr val="0070C0"/>
            </a:solidFill>
            <a:effectLst/>
            <a:scene3d>
              <a:camera prst="orthographicFront"/>
              <a:lightRig rig="threePt" dir="t"/>
            </a:scene3d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Лист1!$A$2:$A$5</c:f>
              <c:strCache>
                <c:ptCount val="4"/>
                <c:pt idx="0">
                  <c:v>2022 год (оценка) </c:v>
                </c:pt>
                <c:pt idx="1">
                  <c:v>2023 год (прогноз)</c:v>
                </c:pt>
                <c:pt idx="2">
                  <c:v>2024 год (прогноз)</c:v>
                </c:pt>
                <c:pt idx="3">
                  <c:v>2025 год (прогноз)</c:v>
                </c:pt>
              </c:strCache>
            </c:strRef>
          </c:cat>
          <c:val>
            <c:numRef>
              <c:f>Лист1!$C$2:$C$5</c:f>
              <c:numCache>
                <c:formatCode>#,##0</c:formatCode>
                <c:ptCount val="4"/>
                <c:pt idx="0">
                  <c:v>9653</c:v>
                </c:pt>
                <c:pt idx="1">
                  <c:v>9653</c:v>
                </c:pt>
                <c:pt idx="2">
                  <c:v>9653</c:v>
                </c:pt>
                <c:pt idx="3">
                  <c:v>9653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812-4DFF-8DC1-ACA72E07B67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налог на имущество физических лиц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Лист1!$A$2:$A$5</c:f>
              <c:strCache>
                <c:ptCount val="4"/>
                <c:pt idx="0">
                  <c:v>2022 год (оценка) </c:v>
                </c:pt>
                <c:pt idx="1">
                  <c:v>2023 год (прогноз)</c:v>
                </c:pt>
                <c:pt idx="2">
                  <c:v>2024 год (прогноз)</c:v>
                </c:pt>
                <c:pt idx="3">
                  <c:v>2025 год (прогноз)</c:v>
                </c:pt>
              </c:strCache>
            </c:strRef>
          </c:cat>
          <c:val>
            <c:numRef>
              <c:f>Лист1!$D$2:$D$5</c:f>
              <c:numCache>
                <c:formatCode>#,##0</c:formatCode>
                <c:ptCount val="4"/>
                <c:pt idx="0">
                  <c:v>3445</c:v>
                </c:pt>
                <c:pt idx="1">
                  <c:v>3767</c:v>
                </c:pt>
                <c:pt idx="2">
                  <c:v>3767</c:v>
                </c:pt>
                <c:pt idx="3">
                  <c:v>3767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2812-4DFF-8DC1-ACA72E07B67E}"/>
            </c:ext>
          </c:extLst>
        </c:ser>
        <c:ser>
          <c:idx val="4"/>
          <c:order val="3"/>
          <c:tx>
            <c:strRef>
              <c:f>Лист1!$E$1</c:f>
              <c:strCache>
                <c:ptCount val="1"/>
                <c:pt idx="0">
                  <c:v>акцизы на нефтепродукты</c:v>
                </c:pt>
              </c:strCache>
            </c:strRef>
          </c:tx>
          <c:spPr>
            <a:solidFill>
              <a:srgbClr val="FF0000"/>
            </a:solidFill>
            <a:ln w="3175"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Лист1!$A$2:$A$5</c:f>
              <c:strCache>
                <c:ptCount val="4"/>
                <c:pt idx="0">
                  <c:v>2022 год (оценка) </c:v>
                </c:pt>
                <c:pt idx="1">
                  <c:v>2023 год (прогноз)</c:v>
                </c:pt>
                <c:pt idx="2">
                  <c:v>2024 год (прогноз)</c:v>
                </c:pt>
                <c:pt idx="3">
                  <c:v>2025 год (прогноз)</c:v>
                </c:pt>
              </c:strCache>
            </c:strRef>
          </c:cat>
          <c:val>
            <c:numRef>
              <c:f>Лист1!$E$2:$E$5</c:f>
              <c:numCache>
                <c:formatCode>#,##0</c:formatCode>
                <c:ptCount val="4"/>
                <c:pt idx="0">
                  <c:v>7238</c:v>
                </c:pt>
                <c:pt idx="1">
                  <c:v>7608</c:v>
                </c:pt>
                <c:pt idx="2">
                  <c:v>8461</c:v>
                </c:pt>
                <c:pt idx="3">
                  <c:v>8934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2812-4DFF-8DC1-ACA72E07B67E}"/>
            </c:ext>
          </c:extLst>
        </c:ser>
        <c:ser>
          <c:idx val="3"/>
          <c:order val="4"/>
          <c:tx>
            <c:strRef>
              <c:f>Лист1!$F$1</c:f>
              <c:strCache>
                <c:ptCount val="1"/>
                <c:pt idx="0">
                  <c:v>налог на доходы физических лиц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Лист1!$A$2:$A$5</c:f>
              <c:strCache>
                <c:ptCount val="4"/>
                <c:pt idx="0">
                  <c:v>2022 год (оценка) </c:v>
                </c:pt>
                <c:pt idx="1">
                  <c:v>2023 год (прогноз)</c:v>
                </c:pt>
                <c:pt idx="2">
                  <c:v>2024 год (прогноз)</c:v>
                </c:pt>
                <c:pt idx="3">
                  <c:v>2025 год (прогноз)</c:v>
                </c:pt>
              </c:strCache>
            </c:strRef>
          </c:cat>
          <c:val>
            <c:numRef>
              <c:f>Лист1!$F$2:$F$5</c:f>
              <c:numCache>
                <c:formatCode>#,##0</c:formatCode>
                <c:ptCount val="4"/>
                <c:pt idx="0">
                  <c:v>44285</c:v>
                </c:pt>
                <c:pt idx="1">
                  <c:v>45841</c:v>
                </c:pt>
                <c:pt idx="2">
                  <c:v>47452</c:v>
                </c:pt>
                <c:pt idx="3">
                  <c:v>49111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46-4809-BD10-03B515E2EE6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31570416"/>
        <c:axId val="131570808"/>
        <c:axId val="0"/>
      </c:bar3DChart>
      <c:catAx>
        <c:axId val="131570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 baseline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31570808"/>
        <c:crosses val="autoZero"/>
        <c:auto val="1"/>
        <c:lblAlgn val="ctr"/>
        <c:lblOffset val="100"/>
        <c:noMultiLvlLbl val="0"/>
      </c:catAx>
      <c:valAx>
        <c:axId val="131570808"/>
        <c:scaling>
          <c:orientation val="minMax"/>
          <c:max val="8000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one"/>
        <c:crossAx val="131570416"/>
        <c:crosses val="autoZero"/>
        <c:crossBetween val="between"/>
        <c:majorUnit val="10000"/>
        <c:minorUnit val="20"/>
      </c:valAx>
    </c:plotArea>
    <c:legend>
      <c:legendPos val="r"/>
      <c:layout>
        <c:manualLayout>
          <c:xMode val="edge"/>
          <c:yMode val="edge"/>
          <c:x val="0.66082797503674984"/>
          <c:y val="0.49289634485057215"/>
          <c:w val="0.33741625127052"/>
          <c:h val="0.48307965781579826"/>
        </c:manualLayout>
      </c:layout>
      <c:overlay val="0"/>
      <c:txPr>
        <a:bodyPr/>
        <a:lstStyle/>
        <a:p>
          <a:pPr>
            <a:defRPr sz="1600" baseline="0">
              <a:solidFill>
                <a:schemeClr val="tx1"/>
              </a:solidFill>
              <a:latin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9525">
          <a:noFill/>
        </a:ln>
        <a:scene3d>
          <a:camera prst="orthographicFront"/>
          <a:lightRig rig="threePt" dir="t"/>
        </a:scene3d>
        <a:sp3d/>
      </c:spPr>
    </c:floor>
    <c:sideWall>
      <c:thickness val="0"/>
      <c:spPr>
        <a:solidFill>
          <a:schemeClr val="tx2">
            <a:lumMod val="40000"/>
            <a:lumOff val="60000"/>
          </a:schemeClr>
        </a:solidFill>
        <a:ln>
          <a:solidFill>
            <a:schemeClr val="accent1"/>
          </a:solidFill>
        </a:ln>
      </c:spPr>
    </c:sideWall>
    <c:backWall>
      <c:thickness val="0"/>
      <c:spPr>
        <a:solidFill>
          <a:schemeClr val="tx2">
            <a:lumMod val="20000"/>
            <a:lumOff val="80000"/>
          </a:schemeClr>
        </a:solidFill>
        <a:ln>
          <a:solidFill>
            <a:schemeClr val="accent1"/>
          </a:solidFill>
        </a:ln>
      </c:spPr>
    </c:backWall>
    <c:plotArea>
      <c:layout>
        <c:manualLayout>
          <c:layoutTarget val="inner"/>
          <c:xMode val="edge"/>
          <c:yMode val="edge"/>
          <c:x val="9.6265924156575203E-3"/>
          <c:y val="1.1470244515728912E-3"/>
          <c:w val="0.98148148148148151"/>
          <c:h val="0.9020884616157931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C000"/>
            </a:solidFill>
            <a:effectLst>
              <a:outerShdw blurRad="50800" dist="43000" dir="5400000" rotWithShape="0">
                <a:srgbClr val="000000">
                  <a:alpha val="30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1.3227696922564159E-2"/>
                  <c:y val="-2.23252268735260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C94-424F-BE6E-9BBAA2E28DD6}"/>
                </c:ext>
              </c:extLst>
            </c:dLbl>
            <c:dLbl>
              <c:idx val="1"/>
              <c:layout>
                <c:manualLayout>
                  <c:x val="1.1757952820057031E-2"/>
                  <c:y val="-4.46504537470520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C94-424F-BE6E-9BBAA2E28DD6}"/>
                </c:ext>
              </c:extLst>
            </c:dLbl>
            <c:dLbl>
              <c:idx val="2"/>
              <c:layout>
                <c:manualLayout>
                  <c:x val="8.8184646150427735E-3"/>
                  <c:y val="-4.46504537470536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C94-424F-BE6E-9BBAA2E28DD6}"/>
                </c:ext>
              </c:extLst>
            </c:dLbl>
            <c:dLbl>
              <c:idx val="3"/>
              <c:layout>
                <c:manualLayout>
                  <c:x val="1.469744102507118E-2"/>
                  <c:y val="-2.23252268735260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C94-424F-BE6E-9BBAA2E28DD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Лист1!$A$2:$A$5</c:f>
              <c:strCache>
                <c:ptCount val="4"/>
                <c:pt idx="0">
                  <c:v>2022 год (оценка)</c:v>
                </c:pt>
                <c:pt idx="1">
                  <c:v>2023 год (прогноз)</c:v>
                </c:pt>
                <c:pt idx="2">
                  <c:v>2024 год (прогноз)</c:v>
                </c:pt>
                <c:pt idx="3">
                  <c:v>2025 год (прогноз)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44285</c:v>
                </c:pt>
                <c:pt idx="1">
                  <c:v>45841</c:v>
                </c:pt>
                <c:pt idx="2">
                  <c:v>47452</c:v>
                </c:pt>
                <c:pt idx="3">
                  <c:v>49111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C94-424F-BE6E-9BBAA2E28DD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rgbClr val="FF00FF"/>
            </a:solidFill>
          </c:spPr>
          <c:invertIfNegative val="0"/>
          <c:dLbls>
            <c:dLbl>
              <c:idx val="0"/>
              <c:layout>
                <c:manualLayout>
                  <c:x val="7.716049382716127E-3"/>
                  <c:y val="-8.67992865599847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C94-424F-BE6E-9BBAA2E28DD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2022 год (оценка)</c:v>
                </c:pt>
                <c:pt idx="1">
                  <c:v>2023 год (прогноз)</c:v>
                </c:pt>
                <c:pt idx="2">
                  <c:v>2024 год (прогноз)</c:v>
                </c:pt>
                <c:pt idx="3">
                  <c:v>2025 год (прогноз)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6-CC94-424F-BE6E-9BBAA2E28DD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 (оценка)</c:v>
                </c:pt>
                <c:pt idx="1">
                  <c:v>2023 год (прогноз)</c:v>
                </c:pt>
                <c:pt idx="2">
                  <c:v>2024 год (прогноз)</c:v>
                </c:pt>
                <c:pt idx="3">
                  <c:v>2025 год (прогноз)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7-CC94-424F-BE6E-9BBAA2E28DD6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Столбец4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2022 год (оценка)</c:v>
                </c:pt>
                <c:pt idx="1">
                  <c:v>2023 год (прогноз)</c:v>
                </c:pt>
                <c:pt idx="2">
                  <c:v>2024 год (прогноз)</c:v>
                </c:pt>
                <c:pt idx="3">
                  <c:v>2025 год (прогноз)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8-CC94-424F-BE6E-9BBAA2E28D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20571744"/>
        <c:axId val="220572136"/>
        <c:axId val="0"/>
      </c:bar3DChart>
      <c:catAx>
        <c:axId val="2205717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 baseline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20572136"/>
        <c:crosses val="autoZero"/>
        <c:auto val="1"/>
        <c:lblAlgn val="ctr"/>
        <c:lblOffset val="100"/>
        <c:noMultiLvlLbl val="0"/>
      </c:catAx>
      <c:valAx>
        <c:axId val="220572136"/>
        <c:scaling>
          <c:orientation val="minMax"/>
          <c:max val="150000"/>
          <c:min val="0"/>
        </c:scaling>
        <c:delete val="1"/>
        <c:axPos val="l"/>
        <c:numFmt formatCode="#,##0" sourceLinked="1"/>
        <c:majorTickMark val="out"/>
        <c:minorTickMark val="none"/>
        <c:tickLblPos val="none"/>
        <c:crossAx val="220571744"/>
        <c:crosses val="autoZero"/>
        <c:crossBetween val="between"/>
        <c:minorUnit val="2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30"/>
      <c:rAngAx val="1"/>
    </c:view3D>
    <c:floor>
      <c:thickness val="0"/>
    </c:floor>
    <c:sideWall>
      <c:thickness val="0"/>
      <c:spPr>
        <a:solidFill>
          <a:schemeClr val="accent1">
            <a:lumMod val="40000"/>
            <a:lumOff val="60000"/>
          </a:schemeClr>
        </a:solidFill>
        <a:ln w="25400">
          <a:noFill/>
        </a:ln>
      </c:spPr>
    </c:sideWall>
    <c:backWall>
      <c:thickness val="0"/>
      <c:spPr>
        <a:solidFill>
          <a:schemeClr val="accent1">
            <a:lumMod val="20000"/>
            <a:lumOff val="80000"/>
          </a:schemeClr>
        </a:soli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2.9954177602799652E-2"/>
          <c:y val="5.4846176035100509E-2"/>
          <c:w val="0.9458231627296585"/>
          <c:h val="0.7797709377236959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'Слайд 3'!$A$6</c:f>
              <c:strCache>
                <c:ptCount val="1"/>
                <c:pt idx="0">
                  <c:v>Акцизы по подакцизным товарам</c:v>
                </c:pt>
              </c:strCache>
            </c:strRef>
          </c:tx>
          <c:spPr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/>
              <a:bevelB w="152400" h="50800" prst="softRound"/>
            </a:sp3d>
          </c:spPr>
          <c:invertIfNegative val="0"/>
          <c:dLbls>
            <c:dLbl>
              <c:idx val="0"/>
              <c:layout>
                <c:manualLayout>
                  <c:x val="1.54320987654320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437-4949-969E-B2C15BBA4772}"/>
                </c:ext>
              </c:extLst>
            </c:dLbl>
            <c:dLbl>
              <c:idx val="1"/>
              <c:layout>
                <c:manualLayout>
                  <c:x val="1.3888888888888888E-2"/>
                  <c:y val="8.39854050559875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437-4949-969E-B2C15BBA4772}"/>
                </c:ext>
              </c:extLst>
            </c:dLbl>
            <c:dLbl>
              <c:idx val="2"/>
              <c:layout>
                <c:manualLayout>
                  <c:x val="1.3888888888888888E-2"/>
                  <c:y val="8.39854050559875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437-4949-969E-B2C15BBA4772}"/>
                </c:ext>
              </c:extLst>
            </c:dLbl>
            <c:dLbl>
              <c:idx val="3"/>
              <c:layout>
                <c:manualLayout>
                  <c:x val="1.2345679012345566E-2"/>
                  <c:y val="-1.25978107583981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437-4949-969E-B2C15BBA47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'Слайд 3'!$B$5:$E$5</c:f>
              <c:strCache>
                <c:ptCount val="4"/>
                <c:pt idx="0">
                  <c:v>2022 год (оценка)</c:v>
                </c:pt>
                <c:pt idx="1">
                  <c:v>2023 год (прогноз)</c:v>
                </c:pt>
                <c:pt idx="2">
                  <c:v>2024 год (прогноз)</c:v>
                </c:pt>
                <c:pt idx="3">
                  <c:v>2025 год (прогноз)</c:v>
                </c:pt>
              </c:strCache>
            </c:strRef>
          </c:cat>
          <c:val>
            <c:numRef>
              <c:f>'Слайд 3'!$B$6:$E$6</c:f>
              <c:numCache>
                <c:formatCode>#,##0</c:formatCode>
                <c:ptCount val="4"/>
                <c:pt idx="0">
                  <c:v>7238</c:v>
                </c:pt>
                <c:pt idx="1">
                  <c:v>7608</c:v>
                </c:pt>
                <c:pt idx="2">
                  <c:v>8461</c:v>
                </c:pt>
                <c:pt idx="3">
                  <c:v>8934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437-4949-969E-B2C15BBA4772}"/>
            </c:ext>
          </c:extLst>
        </c:ser>
        <c:ser>
          <c:idx val="1"/>
          <c:order val="1"/>
          <c:tx>
            <c:strRef>
              <c:f>'Слайд 3'!#ССЫЛКА!</c:f>
              <c:strCache>
                <c:ptCount val="1"/>
                <c:pt idx="0">
                  <c:v>#REF!</c:v>
                </c:pt>
              </c:strCache>
            </c:strRef>
          </c:tx>
          <c:spPr>
            <a:noFill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elete val="1"/>
          </c:dLbls>
          <c:cat>
            <c:strRef>
              <c:f>'Слайд 3'!$B$5:$E$5</c:f>
              <c:strCache>
                <c:ptCount val="4"/>
                <c:pt idx="0">
                  <c:v>2022 год (оценка)</c:v>
                </c:pt>
                <c:pt idx="1">
                  <c:v>2023 год (прогноз)</c:v>
                </c:pt>
                <c:pt idx="2">
                  <c:v>2024 год (прогноз)</c:v>
                </c:pt>
                <c:pt idx="3">
                  <c:v>2025 год (прогноз)</c:v>
                </c:pt>
              </c:strCache>
            </c:strRef>
          </c:cat>
          <c:val>
            <c:numRef>
              <c:f>'Слайд 3'!#ССЫЛКА!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437-4949-969E-B2C15BBA477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20572920"/>
        <c:axId val="133658184"/>
        <c:axId val="0"/>
      </c:bar3DChart>
      <c:catAx>
        <c:axId val="2205729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 baseline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33658184"/>
        <c:crosses val="autoZero"/>
        <c:auto val="1"/>
        <c:lblAlgn val="ctr"/>
        <c:lblOffset val="100"/>
        <c:noMultiLvlLbl val="0"/>
      </c:catAx>
      <c:valAx>
        <c:axId val="133658184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one"/>
        <c:crossAx val="220572920"/>
        <c:crosses val="autoZero"/>
        <c:crossBetween val="between"/>
      </c:valAx>
      <c:spPr>
        <a:solidFill>
          <a:schemeClr val="tx2">
            <a:lumMod val="20000"/>
            <a:lumOff val="80000"/>
          </a:schemeClr>
        </a:solidFill>
      </c:spPr>
    </c:plotArea>
    <c:plotVisOnly val="1"/>
    <c:dispBlanksAs val="gap"/>
    <c:showDLblsOverMax val="0"/>
  </c:chart>
  <c:spPr>
    <a:solidFill>
      <a:schemeClr val="tx2">
        <a:lumMod val="20000"/>
        <a:lumOff val="80000"/>
      </a:schemeClr>
    </a:solidFill>
  </c:sp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30"/>
      <c:rAngAx val="1"/>
    </c:view3D>
    <c:floor>
      <c:thickness val="0"/>
    </c:floor>
    <c:sideWall>
      <c:thickness val="0"/>
      <c:spPr>
        <a:solidFill>
          <a:srgbClr val="C2EAF8"/>
        </a:solidFill>
        <a:ln w="25400">
          <a:noFill/>
        </a:ln>
      </c:spPr>
    </c:sideWall>
    <c:backWall>
      <c:thickness val="0"/>
      <c:spPr>
        <a:solidFill>
          <a:srgbClr val="C2EAF8"/>
        </a:soli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2.9954177602799652E-2"/>
          <c:y val="5.4846176035100488E-2"/>
          <c:w val="0.9458231627296585"/>
          <c:h val="0.7797709377236955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'Слайд 3'!$A$6</c:f>
              <c:strCache>
                <c:ptCount val="1"/>
                <c:pt idx="0">
                  <c:v>налог на имущество физических лиц</c:v>
                </c:pt>
              </c:strCache>
            </c:strRef>
          </c:tx>
          <c:spPr>
            <a:solidFill>
              <a:srgbClr val="92D050"/>
            </a:solidFill>
            <a:scene3d>
              <a:camera prst="orthographicFront"/>
              <a:lightRig rig="threePt" dir="t"/>
            </a:scene3d>
            <a:sp3d>
              <a:bevelT/>
              <a:bevelB w="152400" h="50800" prst="softRound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'Слайд 3'!$B$5:$E$5</c:f>
              <c:strCache>
                <c:ptCount val="4"/>
                <c:pt idx="0">
                  <c:v>2022 год (оценка)</c:v>
                </c:pt>
                <c:pt idx="1">
                  <c:v>2023 год (прогноз)</c:v>
                </c:pt>
                <c:pt idx="2">
                  <c:v>2024 год (прогноз)</c:v>
                </c:pt>
                <c:pt idx="3">
                  <c:v>2025 год (прогноз)</c:v>
                </c:pt>
              </c:strCache>
            </c:strRef>
          </c:cat>
          <c:val>
            <c:numRef>
              <c:f>'Слайд 3'!$B$6:$E$6</c:f>
              <c:numCache>
                <c:formatCode>#,##0</c:formatCode>
                <c:ptCount val="4"/>
                <c:pt idx="0">
                  <c:v>3445</c:v>
                </c:pt>
                <c:pt idx="1">
                  <c:v>3767</c:v>
                </c:pt>
                <c:pt idx="2">
                  <c:v>3767</c:v>
                </c:pt>
                <c:pt idx="3">
                  <c:v>3767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8A9-407F-858F-67E95E8A22B6}"/>
            </c:ext>
          </c:extLst>
        </c:ser>
        <c:ser>
          <c:idx val="1"/>
          <c:order val="1"/>
          <c:tx>
            <c:strRef>
              <c:f>'Слайд 3'!$A$7</c:f>
              <c:strCache>
                <c:ptCount val="1"/>
                <c:pt idx="0">
                  <c:v>земельный налог</c:v>
                </c:pt>
              </c:strCache>
            </c:strRef>
          </c:tx>
          <c:spPr>
            <a:solidFill>
              <a:srgbClr val="0070C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'Слайд 3'!$B$5:$E$5</c:f>
              <c:strCache>
                <c:ptCount val="4"/>
                <c:pt idx="0">
                  <c:v>2022 год (оценка)</c:v>
                </c:pt>
                <c:pt idx="1">
                  <c:v>2023 год (прогноз)</c:v>
                </c:pt>
                <c:pt idx="2">
                  <c:v>2024 год (прогноз)</c:v>
                </c:pt>
                <c:pt idx="3">
                  <c:v>2025 год (прогноз)</c:v>
                </c:pt>
              </c:strCache>
            </c:strRef>
          </c:cat>
          <c:val>
            <c:numRef>
              <c:f>'Слайд 3'!$B$7:$E$7</c:f>
              <c:numCache>
                <c:formatCode>#,##0</c:formatCode>
                <c:ptCount val="4"/>
                <c:pt idx="0">
                  <c:v>9653</c:v>
                </c:pt>
                <c:pt idx="1">
                  <c:v>9653</c:v>
                </c:pt>
                <c:pt idx="2">
                  <c:v>9653</c:v>
                </c:pt>
                <c:pt idx="3">
                  <c:v>9653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B8A9-407F-858F-67E95E8A22B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74761360"/>
        <c:axId val="133659752"/>
        <c:axId val="0"/>
      </c:bar3DChart>
      <c:catAx>
        <c:axId val="174761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 baseline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33659752"/>
        <c:crosses val="autoZero"/>
        <c:auto val="1"/>
        <c:lblAlgn val="ctr"/>
        <c:lblOffset val="100"/>
        <c:noMultiLvlLbl val="0"/>
      </c:catAx>
      <c:valAx>
        <c:axId val="133659752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one"/>
        <c:crossAx val="174761360"/>
        <c:crosses val="autoZero"/>
        <c:crossBetween val="between"/>
      </c:valAx>
      <c:spPr>
        <a:solidFill>
          <a:schemeClr val="tx2">
            <a:lumMod val="20000"/>
            <a:lumOff val="80000"/>
          </a:schemeClr>
        </a:solidFill>
      </c:spPr>
    </c:plotArea>
    <c:legend>
      <c:legendPos val="b"/>
      <c:layout>
        <c:manualLayout>
          <c:xMode val="edge"/>
          <c:yMode val="edge"/>
          <c:x val="0.14513254593175842"/>
          <c:y val="0.89904155123433815"/>
          <c:w val="0.70973490813648343"/>
          <c:h val="6.7001133378483943E-2"/>
        </c:manualLayout>
      </c:layout>
      <c:overlay val="0"/>
      <c:txPr>
        <a:bodyPr/>
        <a:lstStyle/>
        <a:p>
          <a:pPr>
            <a:defRPr sz="1600" b="1" i="0" baseline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tx2">
        <a:lumMod val="20000"/>
        <a:lumOff val="80000"/>
      </a:schemeClr>
    </a:solidFill>
  </c:sp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7169643187793947E-2"/>
          <c:y val="4.8916541952854914E-2"/>
          <c:w val="0.57079896215235348"/>
          <c:h val="0.8421061875477887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Прочие неналоговые доходы
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4.4092323075213867E-3"/>
                  <c:y val="8.738918035153362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43E-4325-8B9B-D962FE274CE8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43E-4325-8B9B-D962FE274CE8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43E-4325-8B9B-D962FE274CE8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43E-4325-8B9B-D962FE274C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Лист1!$A$2:$A$5</c:f>
              <c:strCache>
                <c:ptCount val="4"/>
                <c:pt idx="0">
                  <c:v>2022 год (оценка)</c:v>
                </c:pt>
                <c:pt idx="1">
                  <c:v>2023 год (прогноз)</c:v>
                </c:pt>
                <c:pt idx="2">
                  <c:v>2024 год (прогноз)</c:v>
                </c:pt>
                <c:pt idx="3">
                  <c:v>2025 год (прогноз)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138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7D-44A3-8226-5A1F7268B11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Доходы от продажи материальных и нематериальных активов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B97D-44A3-8226-5A1F7268B119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B97D-44A3-8226-5A1F7268B119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B97D-44A3-8226-5A1F7268B119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B97D-44A3-8226-5A1F7268B119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97D-44A3-8226-5A1F7268B119}"/>
                </c:ext>
              </c:extLst>
            </c:dLbl>
            <c:dLbl>
              <c:idx val="1"/>
              <c:layout>
                <c:manualLayout>
                  <c:x val="4.4092323075213867E-3"/>
                  <c:y val="5.1873321264957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97D-44A3-8226-5A1F7268B11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97D-44A3-8226-5A1F7268B119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97D-44A3-8226-5A1F7268B1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Лист1!$A$2:$A$5</c:f>
              <c:strCache>
                <c:ptCount val="4"/>
                <c:pt idx="0">
                  <c:v>2022 год (оценка)</c:v>
                </c:pt>
                <c:pt idx="1">
                  <c:v>2023 год (прогноз)</c:v>
                </c:pt>
                <c:pt idx="2">
                  <c:v>2024 год (прогноз)</c:v>
                </c:pt>
                <c:pt idx="3">
                  <c:v>2025 год (прогноз)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0</c:v>
                </c:pt>
                <c:pt idx="1">
                  <c:v>4600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97D-44A3-8226-5A1F7268B11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 Доходы от использования имущества, находящегося в государственной и муниципальной собственности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4.409232307521386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077-4A21-B260-EE4B6AB34D84}"/>
                </c:ext>
              </c:extLst>
            </c:dLbl>
            <c:dLbl>
              <c:idx val="1"/>
              <c:layout>
                <c:manualLayout>
                  <c:x val="7.348720512535644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077-4A21-B260-EE4B6AB34D84}"/>
                </c:ext>
              </c:extLst>
            </c:dLbl>
            <c:dLbl>
              <c:idx val="2"/>
              <c:layout>
                <c:manualLayout>
                  <c:x val="1.0288208717549902E-2"/>
                  <c:y val="-2.38336881487651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077-4A21-B260-EE4B6AB34D84}"/>
                </c:ext>
              </c:extLst>
            </c:dLbl>
            <c:dLbl>
              <c:idx val="3"/>
              <c:layout>
                <c:manualLayout>
                  <c:x val="1.1757952820057031E-2"/>
                  <c:y val="-7.15010644462927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077-4A21-B260-EE4B6AB34D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Лист1!$A$2:$A$5</c:f>
              <c:strCache>
                <c:ptCount val="4"/>
                <c:pt idx="0">
                  <c:v>2022 год (оценка)</c:v>
                </c:pt>
                <c:pt idx="1">
                  <c:v>2023 год (прогноз)</c:v>
                </c:pt>
                <c:pt idx="2">
                  <c:v>2024 год (прогноз)</c:v>
                </c:pt>
                <c:pt idx="3">
                  <c:v>2025 год (прогноз)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3896</c:v>
                </c:pt>
                <c:pt idx="1">
                  <c:v>4298</c:v>
                </c:pt>
                <c:pt idx="2">
                  <c:v>4298</c:v>
                </c:pt>
                <c:pt idx="3">
                  <c:v>4298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97D-44A3-8226-5A1F7268B11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20923584"/>
        <c:axId val="220923976"/>
        <c:axId val="0"/>
      </c:bar3DChart>
      <c:catAx>
        <c:axId val="2209235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20923976"/>
        <c:crosses val="autoZero"/>
        <c:auto val="1"/>
        <c:lblAlgn val="ctr"/>
        <c:lblOffset val="100"/>
        <c:noMultiLvlLbl val="0"/>
      </c:catAx>
      <c:valAx>
        <c:axId val="2209239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209235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266604636521866"/>
          <c:y val="0.63323519608932344"/>
          <c:w val="0.31586420953227418"/>
          <c:h val="0.35381179052000761"/>
        </c:manualLayout>
      </c:layout>
      <c:overlay val="0"/>
      <c:txPr>
        <a:bodyPr/>
        <a:lstStyle/>
        <a:p>
          <a:pPr>
            <a:defRPr sz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>
          <a:solidFill>
            <a:schemeClr val="bg1"/>
          </a:solidFill>
        </a:defRPr>
      </a:pPr>
      <a:endParaRPr lang="ru-RU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Relationship Id="rId4" Type="http://schemas.openxmlformats.org/officeDocument/2006/relationships/image" Target="../media/image18.jpe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Relationship Id="rId4" Type="http://schemas.openxmlformats.org/officeDocument/2006/relationships/image" Target="../media/image1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FBF9F3-760A-42B1-B852-DEE6EAFC0606}" type="doc">
      <dgm:prSet loTypeId="urn:microsoft.com/office/officeart/2005/8/layout/vList4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33522C02-2B50-48D2-B1ED-67243CB5076A}">
      <dgm:prSet phldrT="[Текст]" custT="1"/>
      <dgm:spPr>
        <a:solidFill>
          <a:srgbClr val="CC00FF"/>
        </a:solidFill>
      </dgm:spPr>
      <dgm:t>
        <a:bodyPr/>
        <a:lstStyle/>
        <a:p>
          <a:r>
            <a:rPr lang="ru-RU" sz="1000" b="1" dirty="0">
              <a:latin typeface="Times New Roman" panose="02020603050405020304" pitchFamily="18" charset="0"/>
              <a:cs typeface="Times New Roman" panose="02020603050405020304" pitchFamily="18" charset="0"/>
            </a:rPr>
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</a:r>
        </a:p>
      </dgm:t>
    </dgm:pt>
    <dgm:pt modelId="{8DBBDA0D-C958-4BB6-AFB1-24C46E3CAE3C}" type="parTrans" cxnId="{FFD0E204-FD0B-4C77-9572-63564B11DDD8}">
      <dgm:prSet/>
      <dgm:spPr/>
      <dgm:t>
        <a:bodyPr/>
        <a:lstStyle/>
        <a:p>
          <a:endParaRPr lang="ru-RU" sz="10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0F88D0-3C81-49F8-8D50-47CB7435AEF9}" type="sibTrans" cxnId="{FFD0E204-FD0B-4C77-9572-63564B11DDD8}">
      <dgm:prSet/>
      <dgm:spPr/>
      <dgm:t>
        <a:bodyPr/>
        <a:lstStyle/>
        <a:p>
          <a:endParaRPr lang="ru-RU" sz="10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49E3ED-C470-4E0B-8615-38256DAE0C78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000" b="1" dirty="0">
              <a:latin typeface="Times New Roman" panose="02020603050405020304" pitchFamily="18" charset="0"/>
              <a:cs typeface="Times New Roman" panose="02020603050405020304" pitchFamily="18" charset="0"/>
            </a:rPr>
            <a:t>поступающие в бюджет денежные средства, за исключением средств, являющихся в соответствии с Бюджетным кодексом Российской Федерации источниками финансирования дефицита бюджета</a:t>
          </a:r>
        </a:p>
      </dgm:t>
    </dgm:pt>
    <dgm:pt modelId="{5E0B9E2B-7A01-498A-AA8B-AE7BDFC331E5}" type="parTrans" cxnId="{4919BEC2-B0DB-4824-B061-105586C881FD}">
      <dgm:prSet/>
      <dgm:spPr/>
      <dgm:t>
        <a:bodyPr/>
        <a:lstStyle/>
        <a:p>
          <a:endParaRPr lang="ru-RU" sz="10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AA53B6-4057-4DB9-80BC-BA89416FCB57}" type="sibTrans" cxnId="{4919BEC2-B0DB-4824-B061-105586C881FD}">
      <dgm:prSet/>
      <dgm:spPr/>
      <dgm:t>
        <a:bodyPr/>
        <a:lstStyle/>
        <a:p>
          <a:endParaRPr lang="ru-RU" sz="10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B0B584-C549-4FF8-A0A5-BBF35FD5C917}">
      <dgm:prSet phldrT="[Текст]" custT="1"/>
      <dgm:spPr>
        <a:solidFill>
          <a:srgbClr val="20CDD6"/>
        </a:solidFill>
      </dgm:spPr>
      <dgm:t>
        <a:bodyPr/>
        <a:lstStyle/>
        <a:p>
          <a:r>
            <a:rPr lang="ru-RU" sz="1000" b="1" dirty="0">
              <a:latin typeface="Times New Roman" panose="02020603050405020304" pitchFamily="18" charset="0"/>
              <a:cs typeface="Times New Roman" panose="02020603050405020304" pitchFamily="18" charset="0"/>
            </a:rPr>
            <a:t>выплачиваемые из бюджета денежные средства, за исключением средств, являющихся в соответствии с Бюджетным кодексом Российской Федерации источниками финансирования дефицита бюджета</a:t>
          </a:r>
        </a:p>
      </dgm:t>
    </dgm:pt>
    <dgm:pt modelId="{45FBCF3C-1C7F-4AC3-91C0-3871A1C43AC3}" type="parTrans" cxnId="{11D7838F-C414-4527-85C2-38187D777277}">
      <dgm:prSet/>
      <dgm:spPr/>
      <dgm:t>
        <a:bodyPr/>
        <a:lstStyle/>
        <a:p>
          <a:endParaRPr lang="ru-RU" sz="10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8B3B91-06A3-41A1-9011-E602A78E49C7}" type="sibTrans" cxnId="{11D7838F-C414-4527-85C2-38187D777277}">
      <dgm:prSet/>
      <dgm:spPr/>
      <dgm:t>
        <a:bodyPr/>
        <a:lstStyle/>
        <a:p>
          <a:endParaRPr lang="ru-RU" sz="10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0AEE9E-1054-4D62-98D0-A00394D529B0}">
      <dgm:prSet phldrT="[Текст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sz="1000" b="1" dirty="0">
              <a:latin typeface="Times New Roman" panose="02020603050405020304" pitchFamily="18" charset="0"/>
              <a:cs typeface="Times New Roman" panose="02020603050405020304" pitchFamily="18" charset="0"/>
            </a:rPr>
            <a:t>превышение расходов бюджета над его доходами</a:t>
          </a:r>
        </a:p>
      </dgm:t>
    </dgm:pt>
    <dgm:pt modelId="{AB2E4D54-1CAB-40B2-9ABC-0632DEE799ED}" type="parTrans" cxnId="{15D7A82C-5629-42AE-A768-7CE2295C4DAF}">
      <dgm:prSet/>
      <dgm:spPr/>
      <dgm:t>
        <a:bodyPr/>
        <a:lstStyle/>
        <a:p>
          <a:endParaRPr lang="ru-RU" sz="10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438F72-1F20-444C-9747-D734055DA6BF}" type="sibTrans" cxnId="{15D7A82C-5629-42AE-A768-7CE2295C4DAF}">
      <dgm:prSet/>
      <dgm:spPr/>
      <dgm:t>
        <a:bodyPr/>
        <a:lstStyle/>
        <a:p>
          <a:endParaRPr lang="ru-RU" sz="10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162A90-22A9-4339-904D-F3D0643944C4}">
      <dgm:prSet phldrT="[Текст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ru-RU" sz="1000" b="1">
              <a:latin typeface="Times New Roman" panose="02020603050405020304" pitchFamily="18" charset="0"/>
              <a:cs typeface="Times New Roman" panose="02020603050405020304" pitchFamily="18" charset="0"/>
            </a:rPr>
            <a:t>превышение доходов бюджета над его расходами</a:t>
          </a:r>
          <a:endParaRPr lang="ru-RU" sz="1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AADCE7-438C-495A-B7A1-92537E9D2C37}" type="parTrans" cxnId="{795BF4C3-38A2-4C2E-98E7-2415C5300E53}">
      <dgm:prSet/>
      <dgm:spPr/>
      <dgm:t>
        <a:bodyPr/>
        <a:lstStyle/>
        <a:p>
          <a:endParaRPr lang="ru-RU" sz="10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03A0A4-AEF9-4A8C-BE07-2A935C2D463D}" type="sibTrans" cxnId="{795BF4C3-38A2-4C2E-98E7-2415C5300E53}">
      <dgm:prSet/>
      <dgm:spPr/>
      <dgm:t>
        <a:bodyPr/>
        <a:lstStyle/>
        <a:p>
          <a:endParaRPr lang="ru-RU" sz="10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85A5D1-F9A0-4920-B828-DCBC6C66AA0F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1000" b="1" dirty="0">
              <a:latin typeface="Times New Roman" panose="02020603050405020304" pitchFamily="18" charset="0"/>
              <a:cs typeface="Times New Roman" panose="02020603050405020304" pitchFamily="18" charset="0"/>
            </a:rPr>
            <a:t>регламентируемая законодательством Российской Федерации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</a:t>
          </a:r>
        </a:p>
      </dgm:t>
    </dgm:pt>
    <dgm:pt modelId="{9945DD8F-155B-4586-BA26-9556104670B8}" type="parTrans" cxnId="{F6871C73-1950-4EA2-B472-993294EF95F0}">
      <dgm:prSet/>
      <dgm:spPr/>
      <dgm:t>
        <a:bodyPr/>
        <a:lstStyle/>
        <a:p>
          <a:endParaRPr lang="ru-RU" sz="10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AA9340-7F95-454B-8ECE-AB1A301315C4}" type="sibTrans" cxnId="{F6871C73-1950-4EA2-B472-993294EF95F0}">
      <dgm:prSet/>
      <dgm:spPr/>
      <dgm:t>
        <a:bodyPr/>
        <a:lstStyle/>
        <a:p>
          <a:endParaRPr lang="ru-RU" sz="10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CDC60B-A44A-4EED-8373-F6CCC2B55362}">
      <dgm:prSet phldrT="[Текст]" custT="1"/>
      <dgm:spPr>
        <a:solidFill>
          <a:srgbClr val="FFFF66"/>
        </a:solidFill>
      </dgm:spPr>
      <dgm:t>
        <a:bodyPr/>
        <a:lstStyle/>
        <a:p>
          <a:r>
            <a:rPr lang="ru-RU" sz="1000" b="1" dirty="0">
              <a:latin typeface="Times New Roman" panose="02020603050405020304" pitchFamily="18" charset="0"/>
              <a:cs typeface="Times New Roman" panose="02020603050405020304" pitchFamily="18" charset="0"/>
            </a:rPr>
            <a:t>средства, предоставляемые одним бюджетом бюджетной системы Российской Федерации другому бюджету бюджетной системы Российской Федерации</a:t>
          </a:r>
        </a:p>
      </dgm:t>
    </dgm:pt>
    <dgm:pt modelId="{91A282DD-FA15-4F66-B2CA-04974B3EDA78}" type="parTrans" cxnId="{AF0226E5-599E-404C-9B1A-8B401B33D2A1}">
      <dgm:prSet/>
      <dgm:spPr/>
      <dgm:t>
        <a:bodyPr/>
        <a:lstStyle/>
        <a:p>
          <a:endParaRPr lang="ru-RU" sz="10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FB9B66-E208-4DEC-9D92-B23C8524AF46}" type="sibTrans" cxnId="{AF0226E5-599E-404C-9B1A-8B401B33D2A1}">
      <dgm:prSet/>
      <dgm:spPr/>
      <dgm:t>
        <a:bodyPr/>
        <a:lstStyle/>
        <a:p>
          <a:endParaRPr lang="ru-RU" sz="10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34861D3-3FB2-4816-A1B1-9D559811E28A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1000" b="1" dirty="0">
              <a:latin typeface="Times New Roman" panose="02020603050405020304" pitchFamily="18" charset="0"/>
              <a:cs typeface="Times New Roman" panose="02020603050405020304" pitchFamily="18" charset="0"/>
            </a:rPr>
            <a:t>расходные обязательства, подлежащие исполнению в соответствующем финансовом году</a:t>
          </a:r>
        </a:p>
      </dgm:t>
    </dgm:pt>
    <dgm:pt modelId="{B64528A1-8C2B-427A-A351-E3C6D48AA6C6}" type="parTrans" cxnId="{37FD1E54-FD70-4A00-87C0-FF0A7A1B6EDB}">
      <dgm:prSet/>
      <dgm:spPr/>
      <dgm:t>
        <a:bodyPr/>
        <a:lstStyle/>
        <a:p>
          <a:endParaRPr lang="ru-RU" sz="10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96D813-78ED-4231-9BF6-83AF72CB755C}" type="sibTrans" cxnId="{37FD1E54-FD70-4A00-87C0-FF0A7A1B6EDB}">
      <dgm:prSet/>
      <dgm:spPr/>
      <dgm:t>
        <a:bodyPr/>
        <a:lstStyle/>
        <a:p>
          <a:endParaRPr lang="ru-RU" sz="10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B7F0EF-61A3-4498-A3D8-2D7952DB0887}">
      <dgm:prSet phldrT="[Текст]" custT="1"/>
      <dgm:spPr>
        <a:solidFill>
          <a:srgbClr val="FF5050"/>
        </a:solidFill>
      </dgm:spPr>
      <dgm:t>
        <a:bodyPr/>
        <a:lstStyle/>
        <a:p>
          <a:r>
            <a:rPr lang="ru-RU" sz="1000" b="1" dirty="0">
              <a:latin typeface="Times New Roman" panose="02020603050405020304" pitchFamily="18" charset="0"/>
              <a:cs typeface="Times New Roman" panose="02020603050405020304" pitchFamily="18" charset="0"/>
            </a:rPr>
            <a:t>Предельные объемы денежных средств, предусмотренных в соответствующем финансовом году для исполнения бюджетных обязательств</a:t>
          </a:r>
        </a:p>
      </dgm:t>
    </dgm:pt>
    <dgm:pt modelId="{C9D9A1CE-94DB-4115-9D1B-5F17F4DF63D9}" type="parTrans" cxnId="{D0A27B0B-39C9-4C7F-B20F-7B5E9177DE4C}">
      <dgm:prSet/>
      <dgm:spPr/>
      <dgm:t>
        <a:bodyPr/>
        <a:lstStyle/>
        <a:p>
          <a:endParaRPr lang="ru-RU"/>
        </a:p>
      </dgm:t>
    </dgm:pt>
    <dgm:pt modelId="{C8B4789F-EE7A-49B5-BD86-CADA77C82DDB}" type="sibTrans" cxnId="{D0A27B0B-39C9-4C7F-B20F-7B5E9177DE4C}">
      <dgm:prSet/>
      <dgm:spPr/>
      <dgm:t>
        <a:bodyPr/>
        <a:lstStyle/>
        <a:p>
          <a:endParaRPr lang="ru-RU"/>
        </a:p>
      </dgm:t>
    </dgm:pt>
    <dgm:pt modelId="{FFC4CEBC-25A0-4B01-976A-EAF97034164C}" type="pres">
      <dgm:prSet presAssocID="{53FBF9F3-760A-42B1-B852-DEE6EAFC0606}" presName="linear" presStyleCnt="0">
        <dgm:presLayoutVars>
          <dgm:dir/>
          <dgm:resizeHandles val="exact"/>
        </dgm:presLayoutVars>
      </dgm:prSet>
      <dgm:spPr/>
    </dgm:pt>
    <dgm:pt modelId="{5B46272C-E8E5-4BA3-970E-A7FDB440A12A}" type="pres">
      <dgm:prSet presAssocID="{33522C02-2B50-48D2-B1ED-67243CB5076A}" presName="comp" presStyleCnt="0"/>
      <dgm:spPr/>
    </dgm:pt>
    <dgm:pt modelId="{CA33C1F4-E115-4B5F-BAC2-500B2346038C}" type="pres">
      <dgm:prSet presAssocID="{33522C02-2B50-48D2-B1ED-67243CB5076A}" presName="box" presStyleLbl="node1" presStyleIdx="0" presStyleCnt="9" custLinFactNeighborX="-2019" custLinFactNeighborY="0"/>
      <dgm:spPr/>
    </dgm:pt>
    <dgm:pt modelId="{C026AC24-0C50-4A2D-BB08-B5CF59C0D11E}" type="pres">
      <dgm:prSet presAssocID="{33522C02-2B50-48D2-B1ED-67243CB5076A}" presName="img" presStyleLbl="fgImgPlace1" presStyleIdx="0" presStyleCnt="9" custLinFactNeighborX="694" custLinFactNeighborY="2099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4000" b="-24000"/>
          </a:stretch>
        </a:blipFill>
      </dgm:spPr>
    </dgm:pt>
    <dgm:pt modelId="{EEE039F1-AC69-4271-8D03-A2CF6E255E42}" type="pres">
      <dgm:prSet presAssocID="{33522C02-2B50-48D2-B1ED-67243CB5076A}" presName="text" presStyleLbl="node1" presStyleIdx="0" presStyleCnt="9">
        <dgm:presLayoutVars>
          <dgm:bulletEnabled val="1"/>
        </dgm:presLayoutVars>
      </dgm:prSet>
      <dgm:spPr/>
    </dgm:pt>
    <dgm:pt modelId="{A8119692-9D5C-4657-8DE0-6959442E4C43}" type="pres">
      <dgm:prSet presAssocID="{610F88D0-3C81-49F8-8D50-47CB7435AEF9}" presName="spacer" presStyleCnt="0"/>
      <dgm:spPr/>
    </dgm:pt>
    <dgm:pt modelId="{9F006F1F-81E5-4FE6-B153-29D911185646}" type="pres">
      <dgm:prSet presAssocID="{8149E3ED-C470-4E0B-8615-38256DAE0C78}" presName="comp" presStyleCnt="0"/>
      <dgm:spPr/>
    </dgm:pt>
    <dgm:pt modelId="{5AD14E64-9DB4-44DA-8D9D-1709322FBC13}" type="pres">
      <dgm:prSet presAssocID="{8149E3ED-C470-4E0B-8615-38256DAE0C78}" presName="box" presStyleLbl="node1" presStyleIdx="1" presStyleCnt="9"/>
      <dgm:spPr/>
    </dgm:pt>
    <dgm:pt modelId="{B1D4F67C-56FD-4C27-BB37-49312C53540A}" type="pres">
      <dgm:prSet presAssocID="{8149E3ED-C470-4E0B-8615-38256DAE0C78}" presName="img" presStyleLbl="fgImgPlace1" presStyleIdx="1" presStyleCnt="9" custScaleX="100192" custScaleY="93413" custLinFactNeighborX="859" custLinFactNeighborY="-1437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6DD24741-89CB-476B-A7C7-23A3C4A1F596}" type="pres">
      <dgm:prSet presAssocID="{8149E3ED-C470-4E0B-8615-38256DAE0C78}" presName="text" presStyleLbl="node1" presStyleIdx="1" presStyleCnt="9">
        <dgm:presLayoutVars>
          <dgm:bulletEnabled val="1"/>
        </dgm:presLayoutVars>
      </dgm:prSet>
      <dgm:spPr/>
    </dgm:pt>
    <dgm:pt modelId="{EF275C2B-4A36-4F58-BA6E-EC68C765BF10}" type="pres">
      <dgm:prSet presAssocID="{0FAA53B6-4057-4DB9-80BC-BA89416FCB57}" presName="spacer" presStyleCnt="0"/>
      <dgm:spPr/>
    </dgm:pt>
    <dgm:pt modelId="{00881825-AE85-4C85-9F16-E0AE92132BD7}" type="pres">
      <dgm:prSet presAssocID="{03B0B584-C549-4FF8-A0A5-BBF35FD5C917}" presName="comp" presStyleCnt="0"/>
      <dgm:spPr/>
    </dgm:pt>
    <dgm:pt modelId="{2E9B4500-1BFB-44A2-BF53-7D18A6FCBC46}" type="pres">
      <dgm:prSet presAssocID="{03B0B584-C549-4FF8-A0A5-BBF35FD5C917}" presName="box" presStyleLbl="node1" presStyleIdx="2" presStyleCnt="9"/>
      <dgm:spPr/>
    </dgm:pt>
    <dgm:pt modelId="{61E21158-26D4-4546-90C6-EE3A2E93BC4A}" type="pres">
      <dgm:prSet presAssocID="{03B0B584-C549-4FF8-A0A5-BBF35FD5C917}" presName="img" presStyleLbl="fgImgPlace1" presStyleIdx="2" presStyleCnt="9" custLinFactNeighborX="763" custLinFactNeighborY="3758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  <dgm:pt modelId="{B14D15F9-700C-4568-9003-1362576DDE79}" type="pres">
      <dgm:prSet presAssocID="{03B0B584-C549-4FF8-A0A5-BBF35FD5C917}" presName="text" presStyleLbl="node1" presStyleIdx="2" presStyleCnt="9">
        <dgm:presLayoutVars>
          <dgm:bulletEnabled val="1"/>
        </dgm:presLayoutVars>
      </dgm:prSet>
      <dgm:spPr/>
    </dgm:pt>
    <dgm:pt modelId="{80A65564-3968-44D0-A651-DC865E494159}" type="pres">
      <dgm:prSet presAssocID="{088B3B91-06A3-41A1-9011-E602A78E49C7}" presName="spacer" presStyleCnt="0"/>
      <dgm:spPr/>
    </dgm:pt>
    <dgm:pt modelId="{56818BB7-25EA-4DD6-9764-C522A8FF671A}" type="pres">
      <dgm:prSet presAssocID="{BC0AEE9E-1054-4D62-98D0-A00394D529B0}" presName="comp" presStyleCnt="0"/>
      <dgm:spPr/>
    </dgm:pt>
    <dgm:pt modelId="{E487D1E9-BEFA-4C42-BFFA-3D858CE12866}" type="pres">
      <dgm:prSet presAssocID="{BC0AEE9E-1054-4D62-98D0-A00394D529B0}" presName="box" presStyleLbl="node1" presStyleIdx="3" presStyleCnt="9"/>
      <dgm:spPr/>
    </dgm:pt>
    <dgm:pt modelId="{A916D845-0F3B-4E94-B84F-AA39B3EE92D8}" type="pres">
      <dgm:prSet presAssocID="{BC0AEE9E-1054-4D62-98D0-A00394D529B0}" presName="img" presStyleLbl="fgImgPlace1" presStyleIdx="3" presStyleCnt="9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  <dgm:pt modelId="{5C0667EC-D3E2-4D97-9CF3-E16CF567CA29}" type="pres">
      <dgm:prSet presAssocID="{BC0AEE9E-1054-4D62-98D0-A00394D529B0}" presName="text" presStyleLbl="node1" presStyleIdx="3" presStyleCnt="9">
        <dgm:presLayoutVars>
          <dgm:bulletEnabled val="1"/>
        </dgm:presLayoutVars>
      </dgm:prSet>
      <dgm:spPr/>
    </dgm:pt>
    <dgm:pt modelId="{0AA89118-3C07-458D-9B11-9CD8CADB3382}" type="pres">
      <dgm:prSet presAssocID="{98438F72-1F20-444C-9747-D734055DA6BF}" presName="spacer" presStyleCnt="0"/>
      <dgm:spPr/>
    </dgm:pt>
    <dgm:pt modelId="{02F8424C-325D-473D-985C-0FAD9A047BFC}" type="pres">
      <dgm:prSet presAssocID="{29162A90-22A9-4339-904D-F3D0643944C4}" presName="comp" presStyleCnt="0"/>
      <dgm:spPr/>
    </dgm:pt>
    <dgm:pt modelId="{E9830375-21D5-4A04-8204-C9FBD30E5729}" type="pres">
      <dgm:prSet presAssocID="{29162A90-22A9-4339-904D-F3D0643944C4}" presName="box" presStyleLbl="node1" presStyleIdx="4" presStyleCnt="9"/>
      <dgm:spPr/>
    </dgm:pt>
    <dgm:pt modelId="{6ACC91E3-E323-4F6B-AEDB-CA9C7279B1E7}" type="pres">
      <dgm:prSet presAssocID="{29162A90-22A9-4339-904D-F3D0643944C4}" presName="img" presStyleLbl="fgImgPlace1" presStyleIdx="4" presStyleCnt="9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  <dgm:pt modelId="{DAF49640-95AE-48A1-BC35-DC995F9EED32}" type="pres">
      <dgm:prSet presAssocID="{29162A90-22A9-4339-904D-F3D0643944C4}" presName="text" presStyleLbl="node1" presStyleIdx="4" presStyleCnt="9">
        <dgm:presLayoutVars>
          <dgm:bulletEnabled val="1"/>
        </dgm:presLayoutVars>
      </dgm:prSet>
      <dgm:spPr/>
    </dgm:pt>
    <dgm:pt modelId="{40C6ACB0-02A1-43A4-9456-E151049DA4A4}" type="pres">
      <dgm:prSet presAssocID="{AF03A0A4-AEF9-4A8C-BE07-2A935C2D463D}" presName="spacer" presStyleCnt="0"/>
      <dgm:spPr/>
    </dgm:pt>
    <dgm:pt modelId="{EB45CADD-0CD4-4522-9B31-304B6EAD9E7A}" type="pres">
      <dgm:prSet presAssocID="{8085A5D1-F9A0-4920-B828-DCBC6C66AA0F}" presName="comp" presStyleCnt="0"/>
      <dgm:spPr/>
    </dgm:pt>
    <dgm:pt modelId="{D0BF95B8-E059-4D8A-8BEA-CC17E0AB18FE}" type="pres">
      <dgm:prSet presAssocID="{8085A5D1-F9A0-4920-B828-DCBC6C66AA0F}" presName="box" presStyleLbl="node1" presStyleIdx="5" presStyleCnt="9"/>
      <dgm:spPr/>
    </dgm:pt>
    <dgm:pt modelId="{CA6AB07F-4D8B-4FA3-B129-85034C8C83D6}" type="pres">
      <dgm:prSet presAssocID="{8085A5D1-F9A0-4920-B828-DCBC6C66AA0F}" presName="img" presStyleLbl="fgImgPlace1" presStyleIdx="5" presStyleCnt="9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ACA290BE-1ECB-43A9-80E6-49A4E80C4930}" type="pres">
      <dgm:prSet presAssocID="{8085A5D1-F9A0-4920-B828-DCBC6C66AA0F}" presName="text" presStyleLbl="node1" presStyleIdx="5" presStyleCnt="9">
        <dgm:presLayoutVars>
          <dgm:bulletEnabled val="1"/>
        </dgm:presLayoutVars>
      </dgm:prSet>
      <dgm:spPr/>
    </dgm:pt>
    <dgm:pt modelId="{C5E827D6-59FE-48DB-8FF8-6CFA90438E4E}" type="pres">
      <dgm:prSet presAssocID="{32AA9340-7F95-454B-8ECE-AB1A301315C4}" presName="spacer" presStyleCnt="0"/>
      <dgm:spPr/>
    </dgm:pt>
    <dgm:pt modelId="{A956AEE5-AB7D-4532-B3A1-DEBFF57A8124}" type="pres">
      <dgm:prSet presAssocID="{10CDC60B-A44A-4EED-8373-F6CCC2B55362}" presName="comp" presStyleCnt="0"/>
      <dgm:spPr/>
    </dgm:pt>
    <dgm:pt modelId="{2DCB80E8-3398-4C9C-8026-336015C13D5B}" type="pres">
      <dgm:prSet presAssocID="{10CDC60B-A44A-4EED-8373-F6CCC2B55362}" presName="box" presStyleLbl="node1" presStyleIdx="6" presStyleCnt="9"/>
      <dgm:spPr/>
    </dgm:pt>
    <dgm:pt modelId="{67727E1E-3BAF-4B6E-AA87-7D5DF3690AA2}" type="pres">
      <dgm:prSet presAssocID="{10CDC60B-A44A-4EED-8373-F6CCC2B55362}" presName="img" presStyleLbl="fgImgPlace1" presStyleIdx="6" presStyleCnt="9" custScaleX="99873" custScaleY="95180" custLinFactNeighborX="699" custLinFactNeighborY="3204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</dgm:spPr>
    </dgm:pt>
    <dgm:pt modelId="{F1714713-539C-499C-9776-DF56CC489EB3}" type="pres">
      <dgm:prSet presAssocID="{10CDC60B-A44A-4EED-8373-F6CCC2B55362}" presName="text" presStyleLbl="node1" presStyleIdx="6" presStyleCnt="9">
        <dgm:presLayoutVars>
          <dgm:bulletEnabled val="1"/>
        </dgm:presLayoutVars>
      </dgm:prSet>
      <dgm:spPr/>
    </dgm:pt>
    <dgm:pt modelId="{B4E2363B-EA37-4D38-8CE9-88824CD30D51}" type="pres">
      <dgm:prSet presAssocID="{2BFB9B66-E208-4DEC-9D92-B23C8524AF46}" presName="spacer" presStyleCnt="0"/>
      <dgm:spPr/>
    </dgm:pt>
    <dgm:pt modelId="{2EB10DBA-CD2C-4E42-8D17-270C70B89F46}" type="pres">
      <dgm:prSet presAssocID="{734861D3-3FB2-4816-A1B1-9D559811E28A}" presName="comp" presStyleCnt="0"/>
      <dgm:spPr/>
    </dgm:pt>
    <dgm:pt modelId="{74FC2899-A3CB-41D2-8690-239BE4AEBF74}" type="pres">
      <dgm:prSet presAssocID="{734861D3-3FB2-4816-A1B1-9D559811E28A}" presName="box" presStyleLbl="node1" presStyleIdx="7" presStyleCnt="9"/>
      <dgm:spPr/>
    </dgm:pt>
    <dgm:pt modelId="{EA46C909-FDE2-45B9-AFF6-75114E8F7CBA}" type="pres">
      <dgm:prSet presAssocID="{734861D3-3FB2-4816-A1B1-9D559811E28A}" presName="img" presStyleLbl="fgImgPlace1" presStyleIdx="7" presStyleCnt="9"/>
      <dgm:spPr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</dgm:pt>
    <dgm:pt modelId="{0A22347F-473F-4892-9B7E-A06CBA3E9A01}" type="pres">
      <dgm:prSet presAssocID="{734861D3-3FB2-4816-A1B1-9D559811E28A}" presName="text" presStyleLbl="node1" presStyleIdx="7" presStyleCnt="9">
        <dgm:presLayoutVars>
          <dgm:bulletEnabled val="1"/>
        </dgm:presLayoutVars>
      </dgm:prSet>
      <dgm:spPr/>
    </dgm:pt>
    <dgm:pt modelId="{E6649F9A-7002-4261-AE2D-64F43D4B1F3A}" type="pres">
      <dgm:prSet presAssocID="{6796D813-78ED-4231-9BF6-83AF72CB755C}" presName="spacer" presStyleCnt="0"/>
      <dgm:spPr/>
    </dgm:pt>
    <dgm:pt modelId="{11F30952-003B-49F8-A223-6857E44A7A7A}" type="pres">
      <dgm:prSet presAssocID="{FBB7F0EF-61A3-4498-A3D8-2D7952DB0887}" presName="comp" presStyleCnt="0"/>
      <dgm:spPr/>
    </dgm:pt>
    <dgm:pt modelId="{A91FBF2C-B8FD-49BB-BE42-DA21E84912AA}" type="pres">
      <dgm:prSet presAssocID="{FBB7F0EF-61A3-4498-A3D8-2D7952DB0887}" presName="box" presStyleLbl="node1" presStyleIdx="8" presStyleCnt="9"/>
      <dgm:spPr/>
    </dgm:pt>
    <dgm:pt modelId="{85D5CB90-81BB-4C0E-8175-88DE5E6498DA}" type="pres">
      <dgm:prSet presAssocID="{FBB7F0EF-61A3-4498-A3D8-2D7952DB0887}" presName="img" presStyleLbl="fgImgPlace1" presStyleIdx="8" presStyleCnt="9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</dgm:spPr>
    </dgm:pt>
    <dgm:pt modelId="{D49C6179-C17B-4744-A51F-F82FBDA8C12B}" type="pres">
      <dgm:prSet presAssocID="{FBB7F0EF-61A3-4498-A3D8-2D7952DB0887}" presName="text" presStyleLbl="node1" presStyleIdx="8" presStyleCnt="9">
        <dgm:presLayoutVars>
          <dgm:bulletEnabled val="1"/>
        </dgm:presLayoutVars>
      </dgm:prSet>
      <dgm:spPr/>
    </dgm:pt>
  </dgm:ptLst>
  <dgm:cxnLst>
    <dgm:cxn modelId="{FFD0E204-FD0B-4C77-9572-63564B11DDD8}" srcId="{53FBF9F3-760A-42B1-B852-DEE6EAFC0606}" destId="{33522C02-2B50-48D2-B1ED-67243CB5076A}" srcOrd="0" destOrd="0" parTransId="{8DBBDA0D-C958-4BB6-AFB1-24C46E3CAE3C}" sibTransId="{610F88D0-3C81-49F8-8D50-47CB7435AEF9}"/>
    <dgm:cxn modelId="{D0A27B0B-39C9-4C7F-B20F-7B5E9177DE4C}" srcId="{53FBF9F3-760A-42B1-B852-DEE6EAFC0606}" destId="{FBB7F0EF-61A3-4498-A3D8-2D7952DB0887}" srcOrd="8" destOrd="0" parTransId="{C9D9A1CE-94DB-4115-9D1B-5F17F4DF63D9}" sibTransId="{C8B4789F-EE7A-49B5-BD86-CADA77C82DDB}"/>
    <dgm:cxn modelId="{84BF171F-F691-4AA6-94FD-8BE3097618B5}" type="presOf" srcId="{8149E3ED-C470-4E0B-8615-38256DAE0C78}" destId="{6DD24741-89CB-476B-A7C7-23A3C4A1F596}" srcOrd="1" destOrd="0" presId="urn:microsoft.com/office/officeart/2005/8/layout/vList4"/>
    <dgm:cxn modelId="{E2B01A29-0157-4672-B805-09663D4CFBEE}" type="presOf" srcId="{734861D3-3FB2-4816-A1B1-9D559811E28A}" destId="{74FC2899-A3CB-41D2-8690-239BE4AEBF74}" srcOrd="0" destOrd="0" presId="urn:microsoft.com/office/officeart/2005/8/layout/vList4"/>
    <dgm:cxn modelId="{15D7A82C-5629-42AE-A768-7CE2295C4DAF}" srcId="{53FBF9F3-760A-42B1-B852-DEE6EAFC0606}" destId="{BC0AEE9E-1054-4D62-98D0-A00394D529B0}" srcOrd="3" destOrd="0" parTransId="{AB2E4D54-1CAB-40B2-9ABC-0632DEE799ED}" sibTransId="{98438F72-1F20-444C-9747-D734055DA6BF}"/>
    <dgm:cxn modelId="{6AC1C25C-F857-4674-9676-BF16E8126F37}" type="presOf" srcId="{FBB7F0EF-61A3-4498-A3D8-2D7952DB0887}" destId="{D49C6179-C17B-4744-A51F-F82FBDA8C12B}" srcOrd="1" destOrd="0" presId="urn:microsoft.com/office/officeart/2005/8/layout/vList4"/>
    <dgm:cxn modelId="{34AB985E-EDF0-4E9F-8CE0-D24EB6F67F4B}" type="presOf" srcId="{29162A90-22A9-4339-904D-F3D0643944C4}" destId="{E9830375-21D5-4A04-8204-C9FBD30E5729}" srcOrd="0" destOrd="0" presId="urn:microsoft.com/office/officeart/2005/8/layout/vList4"/>
    <dgm:cxn modelId="{A585426B-40ED-41E4-B204-E56311086A5E}" type="presOf" srcId="{10CDC60B-A44A-4EED-8373-F6CCC2B55362}" destId="{F1714713-539C-499C-9776-DF56CC489EB3}" srcOrd="1" destOrd="0" presId="urn:microsoft.com/office/officeart/2005/8/layout/vList4"/>
    <dgm:cxn modelId="{FA356971-22D0-461A-ACE4-DF79E7516854}" type="presOf" srcId="{10CDC60B-A44A-4EED-8373-F6CCC2B55362}" destId="{2DCB80E8-3398-4C9C-8026-336015C13D5B}" srcOrd="0" destOrd="0" presId="urn:microsoft.com/office/officeart/2005/8/layout/vList4"/>
    <dgm:cxn modelId="{F6871C73-1950-4EA2-B472-993294EF95F0}" srcId="{53FBF9F3-760A-42B1-B852-DEE6EAFC0606}" destId="{8085A5D1-F9A0-4920-B828-DCBC6C66AA0F}" srcOrd="5" destOrd="0" parTransId="{9945DD8F-155B-4586-BA26-9556104670B8}" sibTransId="{32AA9340-7F95-454B-8ECE-AB1A301315C4}"/>
    <dgm:cxn modelId="{37FD1E54-FD70-4A00-87C0-FF0A7A1B6EDB}" srcId="{53FBF9F3-760A-42B1-B852-DEE6EAFC0606}" destId="{734861D3-3FB2-4816-A1B1-9D559811E28A}" srcOrd="7" destOrd="0" parTransId="{B64528A1-8C2B-427A-A351-E3C6D48AA6C6}" sibTransId="{6796D813-78ED-4231-9BF6-83AF72CB755C}"/>
    <dgm:cxn modelId="{12B53558-FE22-4A0A-B463-D342228C07DD}" type="presOf" srcId="{8149E3ED-C470-4E0B-8615-38256DAE0C78}" destId="{5AD14E64-9DB4-44DA-8D9D-1709322FBC13}" srcOrd="0" destOrd="0" presId="urn:microsoft.com/office/officeart/2005/8/layout/vList4"/>
    <dgm:cxn modelId="{2FFBC379-339F-4FEC-97E4-53977D21A767}" type="presOf" srcId="{8085A5D1-F9A0-4920-B828-DCBC6C66AA0F}" destId="{D0BF95B8-E059-4D8A-8BEA-CC17E0AB18FE}" srcOrd="0" destOrd="0" presId="urn:microsoft.com/office/officeart/2005/8/layout/vList4"/>
    <dgm:cxn modelId="{FBBEE77A-DE64-4302-8B7B-E49ED4B34670}" type="presOf" srcId="{03B0B584-C549-4FF8-A0A5-BBF35FD5C917}" destId="{B14D15F9-700C-4568-9003-1362576DDE79}" srcOrd="1" destOrd="0" presId="urn:microsoft.com/office/officeart/2005/8/layout/vList4"/>
    <dgm:cxn modelId="{11D7838F-C414-4527-85C2-38187D777277}" srcId="{53FBF9F3-760A-42B1-B852-DEE6EAFC0606}" destId="{03B0B584-C549-4FF8-A0A5-BBF35FD5C917}" srcOrd="2" destOrd="0" parTransId="{45FBCF3C-1C7F-4AC3-91C0-3871A1C43AC3}" sibTransId="{088B3B91-06A3-41A1-9011-E602A78E49C7}"/>
    <dgm:cxn modelId="{3516F1A8-8E1C-4255-90F9-4B0E0BF36471}" type="presOf" srcId="{53FBF9F3-760A-42B1-B852-DEE6EAFC0606}" destId="{FFC4CEBC-25A0-4B01-976A-EAF97034164C}" srcOrd="0" destOrd="0" presId="urn:microsoft.com/office/officeart/2005/8/layout/vList4"/>
    <dgm:cxn modelId="{317EB2B5-1413-4DD8-9BCD-0140B2A99302}" type="presOf" srcId="{FBB7F0EF-61A3-4498-A3D8-2D7952DB0887}" destId="{A91FBF2C-B8FD-49BB-BE42-DA21E84912AA}" srcOrd="0" destOrd="0" presId="urn:microsoft.com/office/officeart/2005/8/layout/vList4"/>
    <dgm:cxn modelId="{4919BEC2-B0DB-4824-B061-105586C881FD}" srcId="{53FBF9F3-760A-42B1-B852-DEE6EAFC0606}" destId="{8149E3ED-C470-4E0B-8615-38256DAE0C78}" srcOrd="1" destOrd="0" parTransId="{5E0B9E2B-7A01-498A-AA8B-AE7BDFC331E5}" sibTransId="{0FAA53B6-4057-4DB9-80BC-BA89416FCB57}"/>
    <dgm:cxn modelId="{795BF4C3-38A2-4C2E-98E7-2415C5300E53}" srcId="{53FBF9F3-760A-42B1-B852-DEE6EAFC0606}" destId="{29162A90-22A9-4339-904D-F3D0643944C4}" srcOrd="4" destOrd="0" parTransId="{D0AADCE7-438C-495A-B7A1-92537E9D2C37}" sibTransId="{AF03A0A4-AEF9-4A8C-BE07-2A935C2D463D}"/>
    <dgm:cxn modelId="{89F75FC9-A285-455A-B678-3E9D1A2E74CE}" type="presOf" srcId="{29162A90-22A9-4339-904D-F3D0643944C4}" destId="{DAF49640-95AE-48A1-BC35-DC995F9EED32}" srcOrd="1" destOrd="0" presId="urn:microsoft.com/office/officeart/2005/8/layout/vList4"/>
    <dgm:cxn modelId="{2B84DCCB-162F-4110-B49C-5949F1DDF3CC}" type="presOf" srcId="{734861D3-3FB2-4816-A1B1-9D559811E28A}" destId="{0A22347F-473F-4892-9B7E-A06CBA3E9A01}" srcOrd="1" destOrd="0" presId="urn:microsoft.com/office/officeart/2005/8/layout/vList4"/>
    <dgm:cxn modelId="{DF9CC9D9-8D5C-4B2E-953A-38C1FDC06625}" type="presOf" srcId="{BC0AEE9E-1054-4D62-98D0-A00394D529B0}" destId="{5C0667EC-D3E2-4D97-9CF3-E16CF567CA29}" srcOrd="1" destOrd="0" presId="urn:microsoft.com/office/officeart/2005/8/layout/vList4"/>
    <dgm:cxn modelId="{B5BA08E2-3884-4054-9DC9-6E207775BD22}" type="presOf" srcId="{33522C02-2B50-48D2-B1ED-67243CB5076A}" destId="{EEE039F1-AC69-4271-8D03-A2CF6E255E42}" srcOrd="1" destOrd="0" presId="urn:microsoft.com/office/officeart/2005/8/layout/vList4"/>
    <dgm:cxn modelId="{A9FF9EE2-2B66-45CB-9ECE-5BD96837A760}" type="presOf" srcId="{BC0AEE9E-1054-4D62-98D0-A00394D529B0}" destId="{E487D1E9-BEFA-4C42-BFFA-3D858CE12866}" srcOrd="0" destOrd="0" presId="urn:microsoft.com/office/officeart/2005/8/layout/vList4"/>
    <dgm:cxn modelId="{AF0226E5-599E-404C-9B1A-8B401B33D2A1}" srcId="{53FBF9F3-760A-42B1-B852-DEE6EAFC0606}" destId="{10CDC60B-A44A-4EED-8373-F6CCC2B55362}" srcOrd="6" destOrd="0" parTransId="{91A282DD-FA15-4F66-B2CA-04974B3EDA78}" sibTransId="{2BFB9B66-E208-4DEC-9D92-B23C8524AF46}"/>
    <dgm:cxn modelId="{FF103CE6-9CB7-450D-9D82-8C9D3EBCF401}" type="presOf" srcId="{8085A5D1-F9A0-4920-B828-DCBC6C66AA0F}" destId="{ACA290BE-1ECB-43A9-80E6-49A4E80C4930}" srcOrd="1" destOrd="0" presId="urn:microsoft.com/office/officeart/2005/8/layout/vList4"/>
    <dgm:cxn modelId="{5925FAEA-743B-4553-91A0-BD0EE63E0F7C}" type="presOf" srcId="{33522C02-2B50-48D2-B1ED-67243CB5076A}" destId="{CA33C1F4-E115-4B5F-BAC2-500B2346038C}" srcOrd="0" destOrd="0" presId="urn:microsoft.com/office/officeart/2005/8/layout/vList4"/>
    <dgm:cxn modelId="{A90593F2-1B97-44FC-9A0D-1459C06CC5DD}" type="presOf" srcId="{03B0B584-C549-4FF8-A0A5-BBF35FD5C917}" destId="{2E9B4500-1BFB-44A2-BF53-7D18A6FCBC46}" srcOrd="0" destOrd="0" presId="urn:microsoft.com/office/officeart/2005/8/layout/vList4"/>
    <dgm:cxn modelId="{7C200FF4-E4F3-4943-B3E7-CA111EC8D40F}" type="presParOf" srcId="{FFC4CEBC-25A0-4B01-976A-EAF97034164C}" destId="{5B46272C-E8E5-4BA3-970E-A7FDB440A12A}" srcOrd="0" destOrd="0" presId="urn:microsoft.com/office/officeart/2005/8/layout/vList4"/>
    <dgm:cxn modelId="{F99975EA-9F68-4FD6-97BC-BFD225E32062}" type="presParOf" srcId="{5B46272C-E8E5-4BA3-970E-A7FDB440A12A}" destId="{CA33C1F4-E115-4B5F-BAC2-500B2346038C}" srcOrd="0" destOrd="0" presId="urn:microsoft.com/office/officeart/2005/8/layout/vList4"/>
    <dgm:cxn modelId="{EAD458DB-702E-486C-98A7-CEBFC283BB55}" type="presParOf" srcId="{5B46272C-E8E5-4BA3-970E-A7FDB440A12A}" destId="{C026AC24-0C50-4A2D-BB08-B5CF59C0D11E}" srcOrd="1" destOrd="0" presId="urn:microsoft.com/office/officeart/2005/8/layout/vList4"/>
    <dgm:cxn modelId="{1F6706D2-23A8-4605-A80D-A9A6FC9F6763}" type="presParOf" srcId="{5B46272C-E8E5-4BA3-970E-A7FDB440A12A}" destId="{EEE039F1-AC69-4271-8D03-A2CF6E255E42}" srcOrd="2" destOrd="0" presId="urn:microsoft.com/office/officeart/2005/8/layout/vList4"/>
    <dgm:cxn modelId="{07F9794F-76B4-46AF-AE69-48219F71E843}" type="presParOf" srcId="{FFC4CEBC-25A0-4B01-976A-EAF97034164C}" destId="{A8119692-9D5C-4657-8DE0-6959442E4C43}" srcOrd="1" destOrd="0" presId="urn:microsoft.com/office/officeart/2005/8/layout/vList4"/>
    <dgm:cxn modelId="{D82334E9-4B4F-4DB6-9A6F-491CEC837A65}" type="presParOf" srcId="{FFC4CEBC-25A0-4B01-976A-EAF97034164C}" destId="{9F006F1F-81E5-4FE6-B153-29D911185646}" srcOrd="2" destOrd="0" presId="urn:microsoft.com/office/officeart/2005/8/layout/vList4"/>
    <dgm:cxn modelId="{EDAA5A9A-A0EE-4B57-8CBA-9F477367EC27}" type="presParOf" srcId="{9F006F1F-81E5-4FE6-B153-29D911185646}" destId="{5AD14E64-9DB4-44DA-8D9D-1709322FBC13}" srcOrd="0" destOrd="0" presId="urn:microsoft.com/office/officeart/2005/8/layout/vList4"/>
    <dgm:cxn modelId="{532FBD32-EA5A-46C9-93A8-C5B7000317D9}" type="presParOf" srcId="{9F006F1F-81E5-4FE6-B153-29D911185646}" destId="{B1D4F67C-56FD-4C27-BB37-49312C53540A}" srcOrd="1" destOrd="0" presId="urn:microsoft.com/office/officeart/2005/8/layout/vList4"/>
    <dgm:cxn modelId="{5D3DBE4B-7159-4BB8-85A4-85C465EEC502}" type="presParOf" srcId="{9F006F1F-81E5-4FE6-B153-29D911185646}" destId="{6DD24741-89CB-476B-A7C7-23A3C4A1F596}" srcOrd="2" destOrd="0" presId="urn:microsoft.com/office/officeart/2005/8/layout/vList4"/>
    <dgm:cxn modelId="{2EE467E8-FBC7-4AF3-85FC-F4376D3F869B}" type="presParOf" srcId="{FFC4CEBC-25A0-4B01-976A-EAF97034164C}" destId="{EF275C2B-4A36-4F58-BA6E-EC68C765BF10}" srcOrd="3" destOrd="0" presId="urn:microsoft.com/office/officeart/2005/8/layout/vList4"/>
    <dgm:cxn modelId="{8C12203E-7F38-48DA-85E6-26BA8CCB28A7}" type="presParOf" srcId="{FFC4CEBC-25A0-4B01-976A-EAF97034164C}" destId="{00881825-AE85-4C85-9F16-E0AE92132BD7}" srcOrd="4" destOrd="0" presId="urn:microsoft.com/office/officeart/2005/8/layout/vList4"/>
    <dgm:cxn modelId="{AEF75BFE-30C2-4B29-B1DA-54185B5207AE}" type="presParOf" srcId="{00881825-AE85-4C85-9F16-E0AE92132BD7}" destId="{2E9B4500-1BFB-44A2-BF53-7D18A6FCBC46}" srcOrd="0" destOrd="0" presId="urn:microsoft.com/office/officeart/2005/8/layout/vList4"/>
    <dgm:cxn modelId="{84A0D0BE-1DDD-4C63-B36A-6DB08888A201}" type="presParOf" srcId="{00881825-AE85-4C85-9F16-E0AE92132BD7}" destId="{61E21158-26D4-4546-90C6-EE3A2E93BC4A}" srcOrd="1" destOrd="0" presId="urn:microsoft.com/office/officeart/2005/8/layout/vList4"/>
    <dgm:cxn modelId="{3992EB23-764A-4323-BB83-D0CEFB847AF4}" type="presParOf" srcId="{00881825-AE85-4C85-9F16-E0AE92132BD7}" destId="{B14D15F9-700C-4568-9003-1362576DDE79}" srcOrd="2" destOrd="0" presId="urn:microsoft.com/office/officeart/2005/8/layout/vList4"/>
    <dgm:cxn modelId="{FF1EC48D-B7D5-4F03-A974-377FEBC3B97A}" type="presParOf" srcId="{FFC4CEBC-25A0-4B01-976A-EAF97034164C}" destId="{80A65564-3968-44D0-A651-DC865E494159}" srcOrd="5" destOrd="0" presId="urn:microsoft.com/office/officeart/2005/8/layout/vList4"/>
    <dgm:cxn modelId="{1F8346E5-F27C-4A68-B2CC-BC3ECF85C1BD}" type="presParOf" srcId="{FFC4CEBC-25A0-4B01-976A-EAF97034164C}" destId="{56818BB7-25EA-4DD6-9764-C522A8FF671A}" srcOrd="6" destOrd="0" presId="urn:microsoft.com/office/officeart/2005/8/layout/vList4"/>
    <dgm:cxn modelId="{A2E8F6D4-B3AA-48E5-B82F-69917554833F}" type="presParOf" srcId="{56818BB7-25EA-4DD6-9764-C522A8FF671A}" destId="{E487D1E9-BEFA-4C42-BFFA-3D858CE12866}" srcOrd="0" destOrd="0" presId="urn:microsoft.com/office/officeart/2005/8/layout/vList4"/>
    <dgm:cxn modelId="{DBF24FE2-3A05-4AC8-96EB-8E0CDBC968B1}" type="presParOf" srcId="{56818BB7-25EA-4DD6-9764-C522A8FF671A}" destId="{A916D845-0F3B-4E94-B84F-AA39B3EE92D8}" srcOrd="1" destOrd="0" presId="urn:microsoft.com/office/officeart/2005/8/layout/vList4"/>
    <dgm:cxn modelId="{F2743F4A-E1B1-4943-B4E7-E0F82A33E75A}" type="presParOf" srcId="{56818BB7-25EA-4DD6-9764-C522A8FF671A}" destId="{5C0667EC-D3E2-4D97-9CF3-E16CF567CA29}" srcOrd="2" destOrd="0" presId="urn:microsoft.com/office/officeart/2005/8/layout/vList4"/>
    <dgm:cxn modelId="{4B0CAFC0-F6D6-43E4-9131-3CAE0A608DEE}" type="presParOf" srcId="{FFC4CEBC-25A0-4B01-976A-EAF97034164C}" destId="{0AA89118-3C07-458D-9B11-9CD8CADB3382}" srcOrd="7" destOrd="0" presId="urn:microsoft.com/office/officeart/2005/8/layout/vList4"/>
    <dgm:cxn modelId="{964C053F-926E-4F11-91D5-73B92992EBAB}" type="presParOf" srcId="{FFC4CEBC-25A0-4B01-976A-EAF97034164C}" destId="{02F8424C-325D-473D-985C-0FAD9A047BFC}" srcOrd="8" destOrd="0" presId="urn:microsoft.com/office/officeart/2005/8/layout/vList4"/>
    <dgm:cxn modelId="{9334A687-4C0C-4585-A406-6AA68E6DA539}" type="presParOf" srcId="{02F8424C-325D-473D-985C-0FAD9A047BFC}" destId="{E9830375-21D5-4A04-8204-C9FBD30E5729}" srcOrd="0" destOrd="0" presId="urn:microsoft.com/office/officeart/2005/8/layout/vList4"/>
    <dgm:cxn modelId="{6397BF3F-833E-4EB6-B00D-8422D829C036}" type="presParOf" srcId="{02F8424C-325D-473D-985C-0FAD9A047BFC}" destId="{6ACC91E3-E323-4F6B-AEDB-CA9C7279B1E7}" srcOrd="1" destOrd="0" presId="urn:microsoft.com/office/officeart/2005/8/layout/vList4"/>
    <dgm:cxn modelId="{A5E2188A-37F1-4DAB-AB00-0564EC0057E0}" type="presParOf" srcId="{02F8424C-325D-473D-985C-0FAD9A047BFC}" destId="{DAF49640-95AE-48A1-BC35-DC995F9EED32}" srcOrd="2" destOrd="0" presId="urn:microsoft.com/office/officeart/2005/8/layout/vList4"/>
    <dgm:cxn modelId="{E28341EE-CC61-40FF-9AFC-24D1ED4C0411}" type="presParOf" srcId="{FFC4CEBC-25A0-4B01-976A-EAF97034164C}" destId="{40C6ACB0-02A1-43A4-9456-E151049DA4A4}" srcOrd="9" destOrd="0" presId="urn:microsoft.com/office/officeart/2005/8/layout/vList4"/>
    <dgm:cxn modelId="{A634644E-992F-41EB-8CFE-FDBEEAD780BA}" type="presParOf" srcId="{FFC4CEBC-25A0-4B01-976A-EAF97034164C}" destId="{EB45CADD-0CD4-4522-9B31-304B6EAD9E7A}" srcOrd="10" destOrd="0" presId="urn:microsoft.com/office/officeart/2005/8/layout/vList4"/>
    <dgm:cxn modelId="{E7442355-8D24-4B6D-B978-A0ADD64E759D}" type="presParOf" srcId="{EB45CADD-0CD4-4522-9B31-304B6EAD9E7A}" destId="{D0BF95B8-E059-4D8A-8BEA-CC17E0AB18FE}" srcOrd="0" destOrd="0" presId="urn:microsoft.com/office/officeart/2005/8/layout/vList4"/>
    <dgm:cxn modelId="{581110DF-C503-4114-8260-3DEDD627B901}" type="presParOf" srcId="{EB45CADD-0CD4-4522-9B31-304B6EAD9E7A}" destId="{CA6AB07F-4D8B-4FA3-B129-85034C8C83D6}" srcOrd="1" destOrd="0" presId="urn:microsoft.com/office/officeart/2005/8/layout/vList4"/>
    <dgm:cxn modelId="{A738BDD9-BB50-44AB-91DD-A2D8CDC89445}" type="presParOf" srcId="{EB45CADD-0CD4-4522-9B31-304B6EAD9E7A}" destId="{ACA290BE-1ECB-43A9-80E6-49A4E80C4930}" srcOrd="2" destOrd="0" presId="urn:microsoft.com/office/officeart/2005/8/layout/vList4"/>
    <dgm:cxn modelId="{CD23CDAF-CB94-45B6-809F-E4B428C3F3A0}" type="presParOf" srcId="{FFC4CEBC-25A0-4B01-976A-EAF97034164C}" destId="{C5E827D6-59FE-48DB-8FF8-6CFA90438E4E}" srcOrd="11" destOrd="0" presId="urn:microsoft.com/office/officeart/2005/8/layout/vList4"/>
    <dgm:cxn modelId="{66BC5DFD-30A6-445B-8EF8-5F2F908DEE4E}" type="presParOf" srcId="{FFC4CEBC-25A0-4B01-976A-EAF97034164C}" destId="{A956AEE5-AB7D-4532-B3A1-DEBFF57A8124}" srcOrd="12" destOrd="0" presId="urn:microsoft.com/office/officeart/2005/8/layout/vList4"/>
    <dgm:cxn modelId="{4E96EF9B-56B9-4262-BE4E-836E44844927}" type="presParOf" srcId="{A956AEE5-AB7D-4532-B3A1-DEBFF57A8124}" destId="{2DCB80E8-3398-4C9C-8026-336015C13D5B}" srcOrd="0" destOrd="0" presId="urn:microsoft.com/office/officeart/2005/8/layout/vList4"/>
    <dgm:cxn modelId="{B3663F5D-5747-4FDE-9833-ED4AB6A6799F}" type="presParOf" srcId="{A956AEE5-AB7D-4532-B3A1-DEBFF57A8124}" destId="{67727E1E-3BAF-4B6E-AA87-7D5DF3690AA2}" srcOrd="1" destOrd="0" presId="urn:microsoft.com/office/officeart/2005/8/layout/vList4"/>
    <dgm:cxn modelId="{C0BBEDC0-3D4A-47C7-9168-B6A4750A76B2}" type="presParOf" srcId="{A956AEE5-AB7D-4532-B3A1-DEBFF57A8124}" destId="{F1714713-539C-499C-9776-DF56CC489EB3}" srcOrd="2" destOrd="0" presId="urn:microsoft.com/office/officeart/2005/8/layout/vList4"/>
    <dgm:cxn modelId="{53E727DA-E9A2-4F67-B30D-0EBBA971B079}" type="presParOf" srcId="{FFC4CEBC-25A0-4B01-976A-EAF97034164C}" destId="{B4E2363B-EA37-4D38-8CE9-88824CD30D51}" srcOrd="13" destOrd="0" presId="urn:microsoft.com/office/officeart/2005/8/layout/vList4"/>
    <dgm:cxn modelId="{4B06FDD3-DB84-48DA-A80D-BAA7AF609922}" type="presParOf" srcId="{FFC4CEBC-25A0-4B01-976A-EAF97034164C}" destId="{2EB10DBA-CD2C-4E42-8D17-270C70B89F46}" srcOrd="14" destOrd="0" presId="urn:microsoft.com/office/officeart/2005/8/layout/vList4"/>
    <dgm:cxn modelId="{FC4EF47A-30C0-465B-9480-5A7B8DD7F5F6}" type="presParOf" srcId="{2EB10DBA-CD2C-4E42-8D17-270C70B89F46}" destId="{74FC2899-A3CB-41D2-8690-239BE4AEBF74}" srcOrd="0" destOrd="0" presId="urn:microsoft.com/office/officeart/2005/8/layout/vList4"/>
    <dgm:cxn modelId="{42604F24-47E5-4668-8B92-6E72F0541951}" type="presParOf" srcId="{2EB10DBA-CD2C-4E42-8D17-270C70B89F46}" destId="{EA46C909-FDE2-45B9-AFF6-75114E8F7CBA}" srcOrd="1" destOrd="0" presId="urn:microsoft.com/office/officeart/2005/8/layout/vList4"/>
    <dgm:cxn modelId="{44DAB652-F208-4D8D-8774-18344DA7D1A8}" type="presParOf" srcId="{2EB10DBA-CD2C-4E42-8D17-270C70B89F46}" destId="{0A22347F-473F-4892-9B7E-A06CBA3E9A01}" srcOrd="2" destOrd="0" presId="urn:microsoft.com/office/officeart/2005/8/layout/vList4"/>
    <dgm:cxn modelId="{019C3394-E7D9-4356-B438-106F5B03B1B4}" type="presParOf" srcId="{FFC4CEBC-25A0-4B01-976A-EAF97034164C}" destId="{E6649F9A-7002-4261-AE2D-64F43D4B1F3A}" srcOrd="15" destOrd="0" presId="urn:microsoft.com/office/officeart/2005/8/layout/vList4"/>
    <dgm:cxn modelId="{F20628E2-5CF0-48DD-93E3-E1AEF5AFBD4B}" type="presParOf" srcId="{FFC4CEBC-25A0-4B01-976A-EAF97034164C}" destId="{11F30952-003B-49F8-A223-6857E44A7A7A}" srcOrd="16" destOrd="0" presId="urn:microsoft.com/office/officeart/2005/8/layout/vList4"/>
    <dgm:cxn modelId="{66BCD92B-FFE8-4083-AFBD-2AD1199F5DB4}" type="presParOf" srcId="{11F30952-003B-49F8-A223-6857E44A7A7A}" destId="{A91FBF2C-B8FD-49BB-BE42-DA21E84912AA}" srcOrd="0" destOrd="0" presId="urn:microsoft.com/office/officeart/2005/8/layout/vList4"/>
    <dgm:cxn modelId="{99267CB5-F336-4914-8061-C6E9AF9E0C7E}" type="presParOf" srcId="{11F30952-003B-49F8-A223-6857E44A7A7A}" destId="{85D5CB90-81BB-4C0E-8175-88DE5E6498DA}" srcOrd="1" destOrd="0" presId="urn:microsoft.com/office/officeart/2005/8/layout/vList4"/>
    <dgm:cxn modelId="{0B644D38-56CE-411A-8CD0-7E35C4B69214}" type="presParOf" srcId="{11F30952-003B-49F8-A223-6857E44A7A7A}" destId="{D49C6179-C17B-4744-A51F-F82FBDA8C12B}" srcOrd="2" destOrd="0" presId="urn:microsoft.com/office/officeart/2005/8/layout/vList4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DF0374-B5E1-4BB8-A76C-DFBC25DFDA3C}" type="doc">
      <dgm:prSet loTypeId="urn:microsoft.com/office/officeart/2005/8/layout/radial4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FD8C6F1C-2F47-4E67-BF4A-57AEC0C184E1}">
      <dgm:prSet phldrT="[Текст]"/>
      <dgm:spPr>
        <a:solidFill>
          <a:srgbClr val="FF0000"/>
        </a:solidFill>
      </dgm:spPr>
      <dgm:t>
        <a:bodyPr/>
        <a:lstStyle/>
        <a:p>
          <a:r>
            <a: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Бюджет СМО</a:t>
          </a:r>
        </a:p>
      </dgm:t>
    </dgm:pt>
    <dgm:pt modelId="{39B2A3A4-3C80-41A5-A09D-331C3C4BD01D}" type="parTrans" cxnId="{5D02D626-AEE4-421B-AA75-2A9FCD44124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6C7375E-A68A-469E-ABC9-4CCE05E149DB}" type="sibTrans" cxnId="{5D02D626-AEE4-421B-AA75-2A9FCD44124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90FA0B8-2051-4278-875A-8DF6B6350C43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Положение послания Президента РФ</a:t>
          </a:r>
        </a:p>
      </dgm:t>
    </dgm:pt>
    <dgm:pt modelId="{10ADDDDE-135C-401E-8921-EA967971592C}" type="parTrans" cxnId="{508032A7-538D-489A-8433-6E654F7E25C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3C9ABAD-A888-43BC-8388-7297123596A4}" type="sibTrans" cxnId="{508032A7-538D-489A-8433-6E654F7E25C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0998688-599B-462A-8531-23FBDC29EB11}">
      <dgm:prSet phldrT="[Текст]" custT="1"/>
      <dgm:spPr>
        <a:solidFill>
          <a:srgbClr val="FFFF00"/>
        </a:solidFill>
      </dgm:spPr>
      <dgm:t>
        <a:bodyPr/>
        <a:lstStyle/>
        <a:p>
          <a:pPr algn="ctr"/>
          <a:r>
            <a: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Основные направления бюджетной и налоговой политики СМО</a:t>
          </a:r>
        </a:p>
      </dgm:t>
    </dgm:pt>
    <dgm:pt modelId="{5EEDEE62-A62F-4812-A502-FD8EA97D1006}" type="parTrans" cxnId="{C1B367AC-B05F-4944-8AF6-CB344AF7994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1AE86AB-1FC7-4FF4-A880-F9DEEC5C97BD}" type="sibTrans" cxnId="{C1B367AC-B05F-4944-8AF6-CB344AF7994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076083E-AA6F-4D02-96A0-3C644BA3EE22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Прогноз социально-экономического развития СМО</a:t>
          </a:r>
        </a:p>
      </dgm:t>
    </dgm:pt>
    <dgm:pt modelId="{34D9CAB8-78F5-408F-BD89-7B4B9288D5F0}" type="parTrans" cxnId="{02EB86A5-643E-463A-9D53-AFF6D40B7DC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7A15066-3E2B-41ED-BED6-CDDA472506CA}" type="sibTrans" cxnId="{02EB86A5-643E-463A-9D53-AFF6D40B7DC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A0AD837-4AEC-4172-9331-EC25887E66C8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Бюджетный прогноз СМО (проект бюджетного прогноза, проект изменений бюджетного прогноза) на долгосрочный период</a:t>
          </a:r>
        </a:p>
      </dgm:t>
    </dgm:pt>
    <dgm:pt modelId="{5CE12A9C-84C2-4FCF-9794-24CDAB1E940A}" type="parTrans" cxnId="{0F70E065-3630-4B53-84F3-10319BEF916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E10C33C-42F0-4F2B-A280-421B368A09A9}" type="sibTrans" cxnId="{0F70E065-3630-4B53-84F3-10319BEF916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FCF3550-9C72-46E2-BB7B-8D66D87236E5}">
      <dgm:prSet phldrT="[Текст]" custT="1"/>
      <dgm:spPr>
        <a:solidFill>
          <a:srgbClr val="963A98"/>
        </a:solidFill>
      </dgm:spPr>
      <dgm:t>
        <a:bodyPr/>
        <a:lstStyle/>
        <a:p>
          <a:r>
            <a: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Муниципальные программы СМО (проекты муниципальных программ, проекты изменений муниципальных программ)</a:t>
          </a:r>
        </a:p>
      </dgm:t>
    </dgm:pt>
    <dgm:pt modelId="{50F8C81A-BF71-4AB2-9FE6-FFB5301A7308}" type="parTrans" cxnId="{CC3B68B8-900C-4629-99CF-6FDA7E7AEF9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8713A0A-EB77-42B5-BD49-CC37E76349E8}" type="sibTrans" cxnId="{CC3B68B8-900C-4629-99CF-6FDA7E7AEF9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E1F7E17-01ED-4E77-A5CF-899A1B3C54AC}" type="pres">
      <dgm:prSet presAssocID="{33DF0374-B5E1-4BB8-A76C-DFBC25DFDA3C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FEECA10-AFAB-4B47-A014-FF55DC640DC3}" type="pres">
      <dgm:prSet presAssocID="{FD8C6F1C-2F47-4E67-BF4A-57AEC0C184E1}" presName="centerShape" presStyleLbl="node0" presStyleIdx="0" presStyleCnt="1"/>
      <dgm:spPr/>
    </dgm:pt>
    <dgm:pt modelId="{7815299C-2C39-4BE1-B1F0-4A62BA18EE47}" type="pres">
      <dgm:prSet presAssocID="{10ADDDDE-135C-401E-8921-EA967971592C}" presName="parTrans" presStyleLbl="bgSibTrans2D1" presStyleIdx="0" presStyleCnt="5"/>
      <dgm:spPr/>
    </dgm:pt>
    <dgm:pt modelId="{383FE92E-1BEE-4377-92D5-AF1D5842A524}" type="pres">
      <dgm:prSet presAssocID="{090FA0B8-2051-4278-875A-8DF6B6350C43}" presName="node" presStyleLbl="node1" presStyleIdx="0" presStyleCnt="5" custRadScaleRad="118541" custRadScaleInc="-1069">
        <dgm:presLayoutVars>
          <dgm:bulletEnabled val="1"/>
        </dgm:presLayoutVars>
      </dgm:prSet>
      <dgm:spPr/>
    </dgm:pt>
    <dgm:pt modelId="{73E5E20E-7905-4AC0-A2F3-B89485570D2B}" type="pres">
      <dgm:prSet presAssocID="{5EEDEE62-A62F-4812-A502-FD8EA97D1006}" presName="parTrans" presStyleLbl="bgSibTrans2D1" presStyleIdx="1" presStyleCnt="5"/>
      <dgm:spPr/>
    </dgm:pt>
    <dgm:pt modelId="{89EE665D-CED5-46EB-B990-E7FF3A74C738}" type="pres">
      <dgm:prSet presAssocID="{10998688-599B-462A-8531-23FBDC29EB11}" presName="node" presStyleLbl="node1" presStyleIdx="1" presStyleCnt="5">
        <dgm:presLayoutVars>
          <dgm:bulletEnabled val="1"/>
        </dgm:presLayoutVars>
      </dgm:prSet>
      <dgm:spPr/>
    </dgm:pt>
    <dgm:pt modelId="{59956616-7D20-4699-AFA5-A3151931B9F5}" type="pres">
      <dgm:prSet presAssocID="{34D9CAB8-78F5-408F-BD89-7B4B9288D5F0}" presName="parTrans" presStyleLbl="bgSibTrans2D1" presStyleIdx="2" presStyleCnt="5"/>
      <dgm:spPr/>
    </dgm:pt>
    <dgm:pt modelId="{4265510F-42B7-4D2C-93F2-321F6738E85B}" type="pres">
      <dgm:prSet presAssocID="{E076083E-AA6F-4D02-96A0-3C644BA3EE22}" presName="node" presStyleLbl="node1" presStyleIdx="2" presStyleCnt="5">
        <dgm:presLayoutVars>
          <dgm:bulletEnabled val="1"/>
        </dgm:presLayoutVars>
      </dgm:prSet>
      <dgm:spPr/>
    </dgm:pt>
    <dgm:pt modelId="{C39002F9-4B7B-456A-BCDC-654409A4785F}" type="pres">
      <dgm:prSet presAssocID="{5CE12A9C-84C2-4FCF-9794-24CDAB1E940A}" presName="parTrans" presStyleLbl="bgSibTrans2D1" presStyleIdx="3" presStyleCnt="5"/>
      <dgm:spPr/>
    </dgm:pt>
    <dgm:pt modelId="{0DF5C707-0C0A-40AB-97F7-5B9CC462D7DF}" type="pres">
      <dgm:prSet presAssocID="{1A0AD837-4AEC-4172-9331-EC25887E66C8}" presName="node" presStyleLbl="node1" presStyleIdx="3" presStyleCnt="5">
        <dgm:presLayoutVars>
          <dgm:bulletEnabled val="1"/>
        </dgm:presLayoutVars>
      </dgm:prSet>
      <dgm:spPr/>
    </dgm:pt>
    <dgm:pt modelId="{1C3EF53D-09EA-460C-81D4-C1C53D4C363F}" type="pres">
      <dgm:prSet presAssocID="{50F8C81A-BF71-4AB2-9FE6-FFB5301A7308}" presName="parTrans" presStyleLbl="bgSibTrans2D1" presStyleIdx="4" presStyleCnt="5"/>
      <dgm:spPr/>
    </dgm:pt>
    <dgm:pt modelId="{D384E9BC-D351-459A-A4E8-3ADE51CB364B}" type="pres">
      <dgm:prSet presAssocID="{1FCF3550-9C72-46E2-BB7B-8D66D87236E5}" presName="node" presStyleLbl="node1" presStyleIdx="4" presStyleCnt="5">
        <dgm:presLayoutVars>
          <dgm:bulletEnabled val="1"/>
        </dgm:presLayoutVars>
      </dgm:prSet>
      <dgm:spPr/>
    </dgm:pt>
  </dgm:ptLst>
  <dgm:cxnLst>
    <dgm:cxn modelId="{9146DC00-7493-4ED1-8B7C-03DCD3AB3A73}" type="presOf" srcId="{50F8C81A-BF71-4AB2-9FE6-FFB5301A7308}" destId="{1C3EF53D-09EA-460C-81D4-C1C53D4C363F}" srcOrd="0" destOrd="0" presId="urn:microsoft.com/office/officeart/2005/8/layout/radial4"/>
    <dgm:cxn modelId="{EA01A505-4EA6-4A68-9433-1BEB3C15D730}" type="presOf" srcId="{1FCF3550-9C72-46E2-BB7B-8D66D87236E5}" destId="{D384E9BC-D351-459A-A4E8-3ADE51CB364B}" srcOrd="0" destOrd="0" presId="urn:microsoft.com/office/officeart/2005/8/layout/radial4"/>
    <dgm:cxn modelId="{C1FF2D10-4E24-400F-A031-0F7731D1E872}" type="presOf" srcId="{E076083E-AA6F-4D02-96A0-3C644BA3EE22}" destId="{4265510F-42B7-4D2C-93F2-321F6738E85B}" srcOrd="0" destOrd="0" presId="urn:microsoft.com/office/officeart/2005/8/layout/radial4"/>
    <dgm:cxn modelId="{3807A712-0B8A-4995-A9DD-53A536B5F3AA}" type="presOf" srcId="{10ADDDDE-135C-401E-8921-EA967971592C}" destId="{7815299C-2C39-4BE1-B1F0-4A62BA18EE47}" srcOrd="0" destOrd="0" presId="urn:microsoft.com/office/officeart/2005/8/layout/radial4"/>
    <dgm:cxn modelId="{5D02D626-AEE4-421B-AA75-2A9FCD44124A}" srcId="{33DF0374-B5E1-4BB8-A76C-DFBC25DFDA3C}" destId="{FD8C6F1C-2F47-4E67-BF4A-57AEC0C184E1}" srcOrd="0" destOrd="0" parTransId="{39B2A3A4-3C80-41A5-A09D-331C3C4BD01D}" sibTransId="{F6C7375E-A68A-469E-ABC9-4CCE05E149DB}"/>
    <dgm:cxn modelId="{B81B422C-6F52-4A53-9190-16DB744001FE}" type="presOf" srcId="{FD8C6F1C-2F47-4E67-BF4A-57AEC0C184E1}" destId="{EFEECA10-AFAB-4B47-A014-FF55DC640DC3}" srcOrd="0" destOrd="0" presId="urn:microsoft.com/office/officeart/2005/8/layout/radial4"/>
    <dgm:cxn modelId="{72B3045B-27B3-4C42-AC2C-C6AD941EC72F}" type="presOf" srcId="{090FA0B8-2051-4278-875A-8DF6B6350C43}" destId="{383FE92E-1BEE-4377-92D5-AF1D5842A524}" srcOrd="0" destOrd="0" presId="urn:microsoft.com/office/officeart/2005/8/layout/radial4"/>
    <dgm:cxn modelId="{0F70E065-3630-4B53-84F3-10319BEF9166}" srcId="{FD8C6F1C-2F47-4E67-BF4A-57AEC0C184E1}" destId="{1A0AD837-4AEC-4172-9331-EC25887E66C8}" srcOrd="3" destOrd="0" parTransId="{5CE12A9C-84C2-4FCF-9794-24CDAB1E940A}" sibTransId="{BE10C33C-42F0-4F2B-A280-421B368A09A9}"/>
    <dgm:cxn modelId="{5BEEAE6B-95DF-4043-8DE6-5C49234113AE}" type="presOf" srcId="{1A0AD837-4AEC-4172-9331-EC25887E66C8}" destId="{0DF5C707-0C0A-40AB-97F7-5B9CC462D7DF}" srcOrd="0" destOrd="0" presId="urn:microsoft.com/office/officeart/2005/8/layout/radial4"/>
    <dgm:cxn modelId="{EE47CE74-3E49-4FAA-A479-CAABF359F079}" type="presOf" srcId="{33DF0374-B5E1-4BB8-A76C-DFBC25DFDA3C}" destId="{BE1F7E17-01ED-4E77-A5CF-899A1B3C54AC}" srcOrd="0" destOrd="0" presId="urn:microsoft.com/office/officeart/2005/8/layout/radial4"/>
    <dgm:cxn modelId="{02EB86A5-643E-463A-9D53-AFF6D40B7DC5}" srcId="{FD8C6F1C-2F47-4E67-BF4A-57AEC0C184E1}" destId="{E076083E-AA6F-4D02-96A0-3C644BA3EE22}" srcOrd="2" destOrd="0" parTransId="{34D9CAB8-78F5-408F-BD89-7B4B9288D5F0}" sibTransId="{17A15066-3E2B-41ED-BED6-CDDA472506CA}"/>
    <dgm:cxn modelId="{508032A7-538D-489A-8433-6E654F7E25C3}" srcId="{FD8C6F1C-2F47-4E67-BF4A-57AEC0C184E1}" destId="{090FA0B8-2051-4278-875A-8DF6B6350C43}" srcOrd="0" destOrd="0" parTransId="{10ADDDDE-135C-401E-8921-EA967971592C}" sibTransId="{73C9ABAD-A888-43BC-8388-7297123596A4}"/>
    <dgm:cxn modelId="{C1B367AC-B05F-4944-8AF6-CB344AF7994B}" srcId="{FD8C6F1C-2F47-4E67-BF4A-57AEC0C184E1}" destId="{10998688-599B-462A-8531-23FBDC29EB11}" srcOrd="1" destOrd="0" parTransId="{5EEDEE62-A62F-4812-A502-FD8EA97D1006}" sibTransId="{01AE86AB-1FC7-4FF4-A880-F9DEEC5C97BD}"/>
    <dgm:cxn modelId="{F38CE1B1-1476-40CA-BD78-214C3F840A60}" type="presOf" srcId="{34D9CAB8-78F5-408F-BD89-7B4B9288D5F0}" destId="{59956616-7D20-4699-AFA5-A3151931B9F5}" srcOrd="0" destOrd="0" presId="urn:microsoft.com/office/officeart/2005/8/layout/radial4"/>
    <dgm:cxn modelId="{CC3B68B8-900C-4629-99CF-6FDA7E7AEF9F}" srcId="{FD8C6F1C-2F47-4E67-BF4A-57AEC0C184E1}" destId="{1FCF3550-9C72-46E2-BB7B-8D66D87236E5}" srcOrd="4" destOrd="0" parTransId="{50F8C81A-BF71-4AB2-9FE6-FFB5301A7308}" sibTransId="{E8713A0A-EB77-42B5-BD49-CC37E76349E8}"/>
    <dgm:cxn modelId="{A0D141CC-3ECA-4931-99EB-42B5BA51CC53}" type="presOf" srcId="{5EEDEE62-A62F-4812-A502-FD8EA97D1006}" destId="{73E5E20E-7905-4AC0-A2F3-B89485570D2B}" srcOrd="0" destOrd="0" presId="urn:microsoft.com/office/officeart/2005/8/layout/radial4"/>
    <dgm:cxn modelId="{49C913F9-57C4-4241-9749-9E9363B56D78}" type="presOf" srcId="{5CE12A9C-84C2-4FCF-9794-24CDAB1E940A}" destId="{C39002F9-4B7B-456A-BCDC-654409A4785F}" srcOrd="0" destOrd="0" presId="urn:microsoft.com/office/officeart/2005/8/layout/radial4"/>
    <dgm:cxn modelId="{2AC892FA-555F-45EF-BFC0-72297B26C2FE}" type="presOf" srcId="{10998688-599B-462A-8531-23FBDC29EB11}" destId="{89EE665D-CED5-46EB-B990-E7FF3A74C738}" srcOrd="0" destOrd="0" presId="urn:microsoft.com/office/officeart/2005/8/layout/radial4"/>
    <dgm:cxn modelId="{5190ACB0-7D7E-41C8-81CC-4BD26322F7DA}" type="presParOf" srcId="{BE1F7E17-01ED-4E77-A5CF-899A1B3C54AC}" destId="{EFEECA10-AFAB-4B47-A014-FF55DC640DC3}" srcOrd="0" destOrd="0" presId="urn:microsoft.com/office/officeart/2005/8/layout/radial4"/>
    <dgm:cxn modelId="{63C68DEC-76E7-4573-A331-013DAF08A9C2}" type="presParOf" srcId="{BE1F7E17-01ED-4E77-A5CF-899A1B3C54AC}" destId="{7815299C-2C39-4BE1-B1F0-4A62BA18EE47}" srcOrd="1" destOrd="0" presId="urn:microsoft.com/office/officeart/2005/8/layout/radial4"/>
    <dgm:cxn modelId="{322E60F5-3968-411F-9E3D-7224BF2F9F35}" type="presParOf" srcId="{BE1F7E17-01ED-4E77-A5CF-899A1B3C54AC}" destId="{383FE92E-1BEE-4377-92D5-AF1D5842A524}" srcOrd="2" destOrd="0" presId="urn:microsoft.com/office/officeart/2005/8/layout/radial4"/>
    <dgm:cxn modelId="{D64EF792-22CD-4F24-B611-A8BBD1D86194}" type="presParOf" srcId="{BE1F7E17-01ED-4E77-A5CF-899A1B3C54AC}" destId="{73E5E20E-7905-4AC0-A2F3-B89485570D2B}" srcOrd="3" destOrd="0" presId="urn:microsoft.com/office/officeart/2005/8/layout/radial4"/>
    <dgm:cxn modelId="{0C8B036A-B3BC-4352-B372-E78922A739B2}" type="presParOf" srcId="{BE1F7E17-01ED-4E77-A5CF-899A1B3C54AC}" destId="{89EE665D-CED5-46EB-B990-E7FF3A74C738}" srcOrd="4" destOrd="0" presId="urn:microsoft.com/office/officeart/2005/8/layout/radial4"/>
    <dgm:cxn modelId="{86D539FF-04F7-4059-B09F-0E1C6254F693}" type="presParOf" srcId="{BE1F7E17-01ED-4E77-A5CF-899A1B3C54AC}" destId="{59956616-7D20-4699-AFA5-A3151931B9F5}" srcOrd="5" destOrd="0" presId="urn:microsoft.com/office/officeart/2005/8/layout/radial4"/>
    <dgm:cxn modelId="{26C24557-B432-4757-894A-F416E622EB7E}" type="presParOf" srcId="{BE1F7E17-01ED-4E77-A5CF-899A1B3C54AC}" destId="{4265510F-42B7-4D2C-93F2-321F6738E85B}" srcOrd="6" destOrd="0" presId="urn:microsoft.com/office/officeart/2005/8/layout/radial4"/>
    <dgm:cxn modelId="{33CACCE1-0FF6-4D68-A52B-745AB77EF41E}" type="presParOf" srcId="{BE1F7E17-01ED-4E77-A5CF-899A1B3C54AC}" destId="{C39002F9-4B7B-456A-BCDC-654409A4785F}" srcOrd="7" destOrd="0" presId="urn:microsoft.com/office/officeart/2005/8/layout/radial4"/>
    <dgm:cxn modelId="{79F1216A-AFBA-491F-8FCB-8D20C33189D5}" type="presParOf" srcId="{BE1F7E17-01ED-4E77-A5CF-899A1B3C54AC}" destId="{0DF5C707-0C0A-40AB-97F7-5B9CC462D7DF}" srcOrd="8" destOrd="0" presId="urn:microsoft.com/office/officeart/2005/8/layout/radial4"/>
    <dgm:cxn modelId="{8AFA15A1-37CA-45A0-8B00-E97DECB9AA62}" type="presParOf" srcId="{BE1F7E17-01ED-4E77-A5CF-899A1B3C54AC}" destId="{1C3EF53D-09EA-460C-81D4-C1C53D4C363F}" srcOrd="9" destOrd="0" presId="urn:microsoft.com/office/officeart/2005/8/layout/radial4"/>
    <dgm:cxn modelId="{63AD0681-3D27-458B-AE00-4D586FA42CA7}" type="presParOf" srcId="{BE1F7E17-01ED-4E77-A5CF-899A1B3C54AC}" destId="{D384E9BC-D351-459A-A4E8-3ADE51CB364B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72EF7F2-E222-4213-90C7-93FA534A61D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5A62DFA-9EA2-4EB5-979B-9F610BF3F5FA}">
      <dgm:prSet phldrT="[Текст]" custT="1"/>
      <dgm:spPr/>
      <dgm:t>
        <a:bodyPr/>
        <a:lstStyle/>
        <a:p>
          <a:r>
            <a: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Неналоговые доходы</a:t>
          </a:r>
        </a:p>
      </dgm:t>
    </dgm:pt>
    <dgm:pt modelId="{20F558B5-E94E-4153-8BBF-C473B47AE18B}" type="parTrans" cxnId="{ED25602D-ED95-4F1B-840F-F6DFA446AD99}">
      <dgm:prSet/>
      <dgm:spPr/>
      <dgm:t>
        <a:bodyPr/>
        <a:lstStyle/>
        <a:p>
          <a:endParaRPr lang="ru-RU"/>
        </a:p>
      </dgm:t>
    </dgm:pt>
    <dgm:pt modelId="{AFCC60CD-F670-41FF-8731-1DD36F4D26EF}" type="sibTrans" cxnId="{ED25602D-ED95-4F1B-840F-F6DFA446AD99}">
      <dgm:prSet/>
      <dgm:spPr/>
      <dgm:t>
        <a:bodyPr/>
        <a:lstStyle/>
        <a:p>
          <a:endParaRPr lang="ru-RU"/>
        </a:p>
      </dgm:t>
    </dgm:pt>
    <dgm:pt modelId="{90A3BCA9-D469-4863-9757-3328E2369AC6}">
      <dgm:prSet phldrT="[Текст]" custT="1"/>
      <dgm:spPr/>
      <dgm:t>
        <a:bodyPr/>
        <a:lstStyle/>
        <a:p>
          <a:r>
            <a:rPr lang="ru-RU" sz="17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Доходы от использования имущества, находящегося в государственной и муниципальной собственности</a:t>
          </a:r>
        </a:p>
      </dgm:t>
    </dgm:pt>
    <dgm:pt modelId="{DE22FFA0-B90B-4029-996B-4C269DFE691C}" type="parTrans" cxnId="{FB52C344-D66B-4268-A20E-0E731413154E}">
      <dgm:prSet/>
      <dgm:spPr/>
      <dgm:t>
        <a:bodyPr/>
        <a:lstStyle/>
        <a:p>
          <a:endParaRPr lang="ru-RU"/>
        </a:p>
      </dgm:t>
    </dgm:pt>
    <dgm:pt modelId="{FCACA974-5EA0-471D-B5AC-6110B75A3839}" type="sibTrans" cxnId="{FB52C344-D66B-4268-A20E-0E731413154E}">
      <dgm:prSet/>
      <dgm:spPr/>
      <dgm:t>
        <a:bodyPr/>
        <a:lstStyle/>
        <a:p>
          <a:endParaRPr lang="ru-RU"/>
        </a:p>
      </dgm:t>
    </dgm:pt>
    <dgm:pt modelId="{C44AB11E-9452-449B-A310-FE9EFD8B3A42}">
      <dgm:prSet phldrT="[Текст]" custT="1"/>
      <dgm:spPr/>
      <dgm:t>
        <a:bodyPr/>
        <a:lstStyle/>
        <a:p>
          <a:r>
            <a:rPr lang="ru-RU" sz="17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Доходы от продажи материальных и нематериальных активов</a:t>
          </a:r>
        </a:p>
      </dgm:t>
    </dgm:pt>
    <dgm:pt modelId="{0834539D-1551-4144-B3D6-A20B42E518C1}" type="parTrans" cxnId="{1845A767-31E4-4A0B-BD23-F99FAAE701A5}">
      <dgm:prSet/>
      <dgm:spPr/>
      <dgm:t>
        <a:bodyPr/>
        <a:lstStyle/>
        <a:p>
          <a:endParaRPr lang="ru-RU"/>
        </a:p>
      </dgm:t>
    </dgm:pt>
    <dgm:pt modelId="{63C0FAF8-A926-48C4-8488-922C62C01B10}" type="sibTrans" cxnId="{1845A767-31E4-4A0B-BD23-F99FAAE701A5}">
      <dgm:prSet/>
      <dgm:spPr/>
      <dgm:t>
        <a:bodyPr/>
        <a:lstStyle/>
        <a:p>
          <a:endParaRPr lang="ru-RU"/>
        </a:p>
      </dgm:t>
    </dgm:pt>
    <dgm:pt modelId="{7C6F7B03-F3BE-40F6-BDC4-55DED6E6E16C}">
      <dgm:prSet phldrT="[Текст]" custT="1"/>
      <dgm:spPr/>
      <dgm:t>
        <a:bodyPr/>
        <a:lstStyle/>
        <a:p>
          <a:r>
            <a:rPr lang="ru-RU" sz="17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Прочие неналоговые доходы</a:t>
          </a:r>
        </a:p>
      </dgm:t>
    </dgm:pt>
    <dgm:pt modelId="{73CC807E-AEAC-48BF-9F42-C5D4DE337A5F}" type="parTrans" cxnId="{50FA6E24-C1CF-4AB1-9FA3-BB7A317646C8}">
      <dgm:prSet/>
      <dgm:spPr/>
      <dgm:t>
        <a:bodyPr/>
        <a:lstStyle/>
        <a:p>
          <a:endParaRPr lang="ru-RU"/>
        </a:p>
      </dgm:t>
    </dgm:pt>
    <dgm:pt modelId="{13252FF7-8F7C-4FB2-8B50-F657CEFC23F5}" type="sibTrans" cxnId="{50FA6E24-C1CF-4AB1-9FA3-BB7A317646C8}">
      <dgm:prSet/>
      <dgm:spPr/>
      <dgm:t>
        <a:bodyPr/>
        <a:lstStyle/>
        <a:p>
          <a:endParaRPr lang="ru-RU"/>
        </a:p>
      </dgm:t>
    </dgm:pt>
    <dgm:pt modelId="{6062774A-7CE7-43E2-9822-7FEB8015AEEB}" type="pres">
      <dgm:prSet presAssocID="{472EF7F2-E222-4213-90C7-93FA534A61D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FE3DFF8-2B15-4AE0-950B-DBFD8202C5D0}" type="pres">
      <dgm:prSet presAssocID="{35A62DFA-9EA2-4EB5-979B-9F610BF3F5FA}" presName="hierRoot1" presStyleCnt="0"/>
      <dgm:spPr/>
    </dgm:pt>
    <dgm:pt modelId="{FF7C68D9-8E3B-4AD9-9252-1FBBE723730D}" type="pres">
      <dgm:prSet presAssocID="{35A62DFA-9EA2-4EB5-979B-9F610BF3F5FA}" presName="composite" presStyleCnt="0"/>
      <dgm:spPr/>
    </dgm:pt>
    <dgm:pt modelId="{ECBE57D8-7A23-4079-8858-669FA80D348B}" type="pres">
      <dgm:prSet presAssocID="{35A62DFA-9EA2-4EB5-979B-9F610BF3F5FA}" presName="background" presStyleLbl="node0" presStyleIdx="0" presStyleCnt="1"/>
      <dgm:spPr>
        <a:solidFill>
          <a:srgbClr val="FF0000"/>
        </a:solidFill>
      </dgm:spPr>
    </dgm:pt>
    <dgm:pt modelId="{253D530B-39AD-4B40-9330-52B93CFAEA49}" type="pres">
      <dgm:prSet presAssocID="{35A62DFA-9EA2-4EB5-979B-9F610BF3F5FA}" presName="text" presStyleLbl="fgAcc0" presStyleIdx="0" presStyleCnt="1" custLinFactNeighborX="890" custLinFactNeighborY="1759">
        <dgm:presLayoutVars>
          <dgm:chPref val="3"/>
        </dgm:presLayoutVars>
      </dgm:prSet>
      <dgm:spPr/>
    </dgm:pt>
    <dgm:pt modelId="{ED65353B-6A51-4110-84A4-5DA1E3738A79}" type="pres">
      <dgm:prSet presAssocID="{35A62DFA-9EA2-4EB5-979B-9F610BF3F5FA}" presName="hierChild2" presStyleCnt="0"/>
      <dgm:spPr/>
    </dgm:pt>
    <dgm:pt modelId="{7D447C1F-988E-4F50-A748-2F9D5366D1A6}" type="pres">
      <dgm:prSet presAssocID="{DE22FFA0-B90B-4029-996B-4C269DFE691C}" presName="Name10" presStyleLbl="parChTrans1D2" presStyleIdx="0" presStyleCnt="3"/>
      <dgm:spPr/>
    </dgm:pt>
    <dgm:pt modelId="{A8DA1515-850E-4C54-8365-5E951AA725E6}" type="pres">
      <dgm:prSet presAssocID="{90A3BCA9-D469-4863-9757-3328E2369AC6}" presName="hierRoot2" presStyleCnt="0"/>
      <dgm:spPr/>
    </dgm:pt>
    <dgm:pt modelId="{7C3F6976-4CA0-4C0A-B458-C5AE2444D1DE}" type="pres">
      <dgm:prSet presAssocID="{90A3BCA9-D469-4863-9757-3328E2369AC6}" presName="composite2" presStyleCnt="0"/>
      <dgm:spPr/>
    </dgm:pt>
    <dgm:pt modelId="{EF0A7F68-04D7-41DB-9B42-90737B07F0E8}" type="pres">
      <dgm:prSet presAssocID="{90A3BCA9-D469-4863-9757-3328E2369AC6}" presName="background2" presStyleLbl="node2" presStyleIdx="0" presStyleCnt="3"/>
      <dgm:spPr>
        <a:solidFill>
          <a:schemeClr val="accent5">
            <a:lumMod val="60000"/>
            <a:lumOff val="40000"/>
          </a:schemeClr>
        </a:solidFill>
      </dgm:spPr>
    </dgm:pt>
    <dgm:pt modelId="{E5D11C2E-BEF0-4839-B887-19CBADD1C608}" type="pres">
      <dgm:prSet presAssocID="{90A3BCA9-D469-4863-9757-3328E2369AC6}" presName="text2" presStyleLbl="fgAcc2" presStyleIdx="0" presStyleCnt="3">
        <dgm:presLayoutVars>
          <dgm:chPref val="3"/>
        </dgm:presLayoutVars>
      </dgm:prSet>
      <dgm:spPr/>
    </dgm:pt>
    <dgm:pt modelId="{F1BE63BD-401B-421A-9AA8-45F60B8A0C50}" type="pres">
      <dgm:prSet presAssocID="{90A3BCA9-D469-4863-9757-3328E2369AC6}" presName="hierChild3" presStyleCnt="0"/>
      <dgm:spPr/>
    </dgm:pt>
    <dgm:pt modelId="{2DE86785-3B10-40DB-A6D4-3DF69BF67B9A}" type="pres">
      <dgm:prSet presAssocID="{0834539D-1551-4144-B3D6-A20B42E518C1}" presName="Name10" presStyleLbl="parChTrans1D2" presStyleIdx="1" presStyleCnt="3"/>
      <dgm:spPr/>
    </dgm:pt>
    <dgm:pt modelId="{25A4B1AF-C8DA-4146-85D3-D6EBC33DE3EB}" type="pres">
      <dgm:prSet presAssocID="{C44AB11E-9452-449B-A310-FE9EFD8B3A42}" presName="hierRoot2" presStyleCnt="0"/>
      <dgm:spPr/>
    </dgm:pt>
    <dgm:pt modelId="{CF8DE452-C3BC-447E-BFD8-01D663FF25CF}" type="pres">
      <dgm:prSet presAssocID="{C44AB11E-9452-449B-A310-FE9EFD8B3A42}" presName="composite2" presStyleCnt="0"/>
      <dgm:spPr/>
    </dgm:pt>
    <dgm:pt modelId="{5999E2F9-6B81-4540-A723-2128B6CB20C2}" type="pres">
      <dgm:prSet presAssocID="{C44AB11E-9452-449B-A310-FE9EFD8B3A42}" presName="background2" presStyleLbl="node2" presStyleIdx="1" presStyleCnt="3"/>
      <dgm:spPr/>
    </dgm:pt>
    <dgm:pt modelId="{6400D338-5FB8-4F29-B340-4907CD3A8407}" type="pres">
      <dgm:prSet presAssocID="{C44AB11E-9452-449B-A310-FE9EFD8B3A42}" presName="text2" presStyleLbl="fgAcc2" presStyleIdx="1" presStyleCnt="3">
        <dgm:presLayoutVars>
          <dgm:chPref val="3"/>
        </dgm:presLayoutVars>
      </dgm:prSet>
      <dgm:spPr/>
    </dgm:pt>
    <dgm:pt modelId="{DE848F99-AA3B-463D-9F3B-FC422C17FF6D}" type="pres">
      <dgm:prSet presAssocID="{C44AB11E-9452-449B-A310-FE9EFD8B3A42}" presName="hierChild3" presStyleCnt="0"/>
      <dgm:spPr/>
    </dgm:pt>
    <dgm:pt modelId="{25E13CE1-92D6-4B39-8F4D-8BE7816E308D}" type="pres">
      <dgm:prSet presAssocID="{73CC807E-AEAC-48BF-9F42-C5D4DE337A5F}" presName="Name10" presStyleLbl="parChTrans1D2" presStyleIdx="2" presStyleCnt="3"/>
      <dgm:spPr/>
    </dgm:pt>
    <dgm:pt modelId="{BADB80F7-73B4-41DA-BDCF-9A8A6D2341F4}" type="pres">
      <dgm:prSet presAssocID="{7C6F7B03-F3BE-40F6-BDC4-55DED6E6E16C}" presName="hierRoot2" presStyleCnt="0"/>
      <dgm:spPr/>
    </dgm:pt>
    <dgm:pt modelId="{EE6181CF-E41A-42E1-AEEA-0DF5CB5B275B}" type="pres">
      <dgm:prSet presAssocID="{7C6F7B03-F3BE-40F6-BDC4-55DED6E6E16C}" presName="composite2" presStyleCnt="0"/>
      <dgm:spPr/>
    </dgm:pt>
    <dgm:pt modelId="{54F180E3-34D7-49B4-89D3-FF1884639DF7}" type="pres">
      <dgm:prSet presAssocID="{7C6F7B03-F3BE-40F6-BDC4-55DED6E6E16C}" presName="background2" presStyleLbl="node2" presStyleIdx="2" presStyleCnt="3"/>
      <dgm:spPr>
        <a:solidFill>
          <a:srgbClr val="FFFF00"/>
        </a:solidFill>
      </dgm:spPr>
    </dgm:pt>
    <dgm:pt modelId="{7968A107-CDA3-473B-BDA8-0A33E3689226}" type="pres">
      <dgm:prSet presAssocID="{7C6F7B03-F3BE-40F6-BDC4-55DED6E6E16C}" presName="text2" presStyleLbl="fgAcc2" presStyleIdx="2" presStyleCnt="3">
        <dgm:presLayoutVars>
          <dgm:chPref val="3"/>
        </dgm:presLayoutVars>
      </dgm:prSet>
      <dgm:spPr/>
    </dgm:pt>
    <dgm:pt modelId="{90B0B545-A94A-4A74-8B19-39FB272F46C1}" type="pres">
      <dgm:prSet presAssocID="{7C6F7B03-F3BE-40F6-BDC4-55DED6E6E16C}" presName="hierChild3" presStyleCnt="0"/>
      <dgm:spPr/>
    </dgm:pt>
  </dgm:ptLst>
  <dgm:cxnLst>
    <dgm:cxn modelId="{928EA607-8CAA-4779-8DDA-9D9D79BADF35}" type="presOf" srcId="{472EF7F2-E222-4213-90C7-93FA534A61DC}" destId="{6062774A-7CE7-43E2-9822-7FEB8015AEEB}" srcOrd="0" destOrd="0" presId="urn:microsoft.com/office/officeart/2005/8/layout/hierarchy1"/>
    <dgm:cxn modelId="{FBF3BF09-2B72-4214-9C49-A068B93EA8BD}" type="presOf" srcId="{0834539D-1551-4144-B3D6-A20B42E518C1}" destId="{2DE86785-3B10-40DB-A6D4-3DF69BF67B9A}" srcOrd="0" destOrd="0" presId="urn:microsoft.com/office/officeart/2005/8/layout/hierarchy1"/>
    <dgm:cxn modelId="{B123CA1A-C32D-4BDF-A74E-9CA2DCB75E73}" type="presOf" srcId="{73CC807E-AEAC-48BF-9F42-C5D4DE337A5F}" destId="{25E13CE1-92D6-4B39-8F4D-8BE7816E308D}" srcOrd="0" destOrd="0" presId="urn:microsoft.com/office/officeart/2005/8/layout/hierarchy1"/>
    <dgm:cxn modelId="{50FA6E24-C1CF-4AB1-9FA3-BB7A317646C8}" srcId="{35A62DFA-9EA2-4EB5-979B-9F610BF3F5FA}" destId="{7C6F7B03-F3BE-40F6-BDC4-55DED6E6E16C}" srcOrd="2" destOrd="0" parTransId="{73CC807E-AEAC-48BF-9F42-C5D4DE337A5F}" sibTransId="{13252FF7-8F7C-4FB2-8B50-F657CEFC23F5}"/>
    <dgm:cxn modelId="{ED25602D-ED95-4F1B-840F-F6DFA446AD99}" srcId="{472EF7F2-E222-4213-90C7-93FA534A61DC}" destId="{35A62DFA-9EA2-4EB5-979B-9F610BF3F5FA}" srcOrd="0" destOrd="0" parTransId="{20F558B5-E94E-4153-8BBF-C473B47AE18B}" sibTransId="{AFCC60CD-F670-41FF-8731-1DD36F4D26EF}"/>
    <dgm:cxn modelId="{FB52C344-D66B-4268-A20E-0E731413154E}" srcId="{35A62DFA-9EA2-4EB5-979B-9F610BF3F5FA}" destId="{90A3BCA9-D469-4863-9757-3328E2369AC6}" srcOrd="0" destOrd="0" parTransId="{DE22FFA0-B90B-4029-996B-4C269DFE691C}" sibTransId="{FCACA974-5EA0-471D-B5AC-6110B75A3839}"/>
    <dgm:cxn modelId="{1845A767-31E4-4A0B-BD23-F99FAAE701A5}" srcId="{35A62DFA-9EA2-4EB5-979B-9F610BF3F5FA}" destId="{C44AB11E-9452-449B-A310-FE9EFD8B3A42}" srcOrd="1" destOrd="0" parTransId="{0834539D-1551-4144-B3D6-A20B42E518C1}" sibTransId="{63C0FAF8-A926-48C4-8488-922C62C01B10}"/>
    <dgm:cxn modelId="{7B9464C1-FC13-478D-9E57-B92B0A3B330D}" type="presOf" srcId="{C44AB11E-9452-449B-A310-FE9EFD8B3A42}" destId="{6400D338-5FB8-4F29-B340-4907CD3A8407}" srcOrd="0" destOrd="0" presId="urn:microsoft.com/office/officeart/2005/8/layout/hierarchy1"/>
    <dgm:cxn modelId="{1E01D1CA-A91D-4275-849D-7169304344A9}" type="presOf" srcId="{35A62DFA-9EA2-4EB5-979B-9F610BF3F5FA}" destId="{253D530B-39AD-4B40-9330-52B93CFAEA49}" srcOrd="0" destOrd="0" presId="urn:microsoft.com/office/officeart/2005/8/layout/hierarchy1"/>
    <dgm:cxn modelId="{C7232CDF-B7ED-4066-B252-D23D70E3F56F}" type="presOf" srcId="{DE22FFA0-B90B-4029-996B-4C269DFE691C}" destId="{7D447C1F-988E-4F50-A748-2F9D5366D1A6}" srcOrd="0" destOrd="0" presId="urn:microsoft.com/office/officeart/2005/8/layout/hierarchy1"/>
    <dgm:cxn modelId="{9F5BAEE3-3786-4433-AB5B-EC5C2F1442A3}" type="presOf" srcId="{7C6F7B03-F3BE-40F6-BDC4-55DED6E6E16C}" destId="{7968A107-CDA3-473B-BDA8-0A33E3689226}" srcOrd="0" destOrd="0" presId="urn:microsoft.com/office/officeart/2005/8/layout/hierarchy1"/>
    <dgm:cxn modelId="{60DED4F1-CC1C-43A4-8DAB-FF2A9843F09D}" type="presOf" srcId="{90A3BCA9-D469-4863-9757-3328E2369AC6}" destId="{E5D11C2E-BEF0-4839-B887-19CBADD1C608}" srcOrd="0" destOrd="0" presId="urn:microsoft.com/office/officeart/2005/8/layout/hierarchy1"/>
    <dgm:cxn modelId="{0D9B78E7-EB04-48B6-8728-E9E9288B0E84}" type="presParOf" srcId="{6062774A-7CE7-43E2-9822-7FEB8015AEEB}" destId="{FFE3DFF8-2B15-4AE0-950B-DBFD8202C5D0}" srcOrd="0" destOrd="0" presId="urn:microsoft.com/office/officeart/2005/8/layout/hierarchy1"/>
    <dgm:cxn modelId="{04012FD0-14A2-4092-A323-3F3DB3B43BB4}" type="presParOf" srcId="{FFE3DFF8-2B15-4AE0-950B-DBFD8202C5D0}" destId="{FF7C68D9-8E3B-4AD9-9252-1FBBE723730D}" srcOrd="0" destOrd="0" presId="urn:microsoft.com/office/officeart/2005/8/layout/hierarchy1"/>
    <dgm:cxn modelId="{E133042C-3987-474C-A4DD-CA9D38C56F7F}" type="presParOf" srcId="{FF7C68D9-8E3B-4AD9-9252-1FBBE723730D}" destId="{ECBE57D8-7A23-4079-8858-669FA80D348B}" srcOrd="0" destOrd="0" presId="urn:microsoft.com/office/officeart/2005/8/layout/hierarchy1"/>
    <dgm:cxn modelId="{4D88C4B6-DA7E-442F-8F3B-F89E6BF21354}" type="presParOf" srcId="{FF7C68D9-8E3B-4AD9-9252-1FBBE723730D}" destId="{253D530B-39AD-4B40-9330-52B93CFAEA49}" srcOrd="1" destOrd="0" presId="urn:microsoft.com/office/officeart/2005/8/layout/hierarchy1"/>
    <dgm:cxn modelId="{B41DC294-F540-4C07-9C53-2743957F9016}" type="presParOf" srcId="{FFE3DFF8-2B15-4AE0-950B-DBFD8202C5D0}" destId="{ED65353B-6A51-4110-84A4-5DA1E3738A79}" srcOrd="1" destOrd="0" presId="urn:microsoft.com/office/officeart/2005/8/layout/hierarchy1"/>
    <dgm:cxn modelId="{F7DBDD11-68FD-4F41-86BC-93C393C42B69}" type="presParOf" srcId="{ED65353B-6A51-4110-84A4-5DA1E3738A79}" destId="{7D447C1F-988E-4F50-A748-2F9D5366D1A6}" srcOrd="0" destOrd="0" presId="urn:microsoft.com/office/officeart/2005/8/layout/hierarchy1"/>
    <dgm:cxn modelId="{A1F7CE82-9C8B-4CDA-BB19-057F83B97D0A}" type="presParOf" srcId="{ED65353B-6A51-4110-84A4-5DA1E3738A79}" destId="{A8DA1515-850E-4C54-8365-5E951AA725E6}" srcOrd="1" destOrd="0" presId="urn:microsoft.com/office/officeart/2005/8/layout/hierarchy1"/>
    <dgm:cxn modelId="{9F8BB942-F19C-44E5-BDE2-6C21CAB2E75A}" type="presParOf" srcId="{A8DA1515-850E-4C54-8365-5E951AA725E6}" destId="{7C3F6976-4CA0-4C0A-B458-C5AE2444D1DE}" srcOrd="0" destOrd="0" presId="urn:microsoft.com/office/officeart/2005/8/layout/hierarchy1"/>
    <dgm:cxn modelId="{4979A19B-9569-41F3-AF4F-7187C993391F}" type="presParOf" srcId="{7C3F6976-4CA0-4C0A-B458-C5AE2444D1DE}" destId="{EF0A7F68-04D7-41DB-9B42-90737B07F0E8}" srcOrd="0" destOrd="0" presId="urn:microsoft.com/office/officeart/2005/8/layout/hierarchy1"/>
    <dgm:cxn modelId="{0243D11D-1F57-41B9-B8B5-869418F5EA06}" type="presParOf" srcId="{7C3F6976-4CA0-4C0A-B458-C5AE2444D1DE}" destId="{E5D11C2E-BEF0-4839-B887-19CBADD1C608}" srcOrd="1" destOrd="0" presId="urn:microsoft.com/office/officeart/2005/8/layout/hierarchy1"/>
    <dgm:cxn modelId="{83E6CAA4-F287-4057-AB52-ED48646D2659}" type="presParOf" srcId="{A8DA1515-850E-4C54-8365-5E951AA725E6}" destId="{F1BE63BD-401B-421A-9AA8-45F60B8A0C50}" srcOrd="1" destOrd="0" presId="urn:microsoft.com/office/officeart/2005/8/layout/hierarchy1"/>
    <dgm:cxn modelId="{EA12E630-AA20-42D5-9C78-29785A481C11}" type="presParOf" srcId="{ED65353B-6A51-4110-84A4-5DA1E3738A79}" destId="{2DE86785-3B10-40DB-A6D4-3DF69BF67B9A}" srcOrd="2" destOrd="0" presId="urn:microsoft.com/office/officeart/2005/8/layout/hierarchy1"/>
    <dgm:cxn modelId="{20A5022F-448A-4575-9C81-2436C5D0045C}" type="presParOf" srcId="{ED65353B-6A51-4110-84A4-5DA1E3738A79}" destId="{25A4B1AF-C8DA-4146-85D3-D6EBC33DE3EB}" srcOrd="3" destOrd="0" presId="urn:microsoft.com/office/officeart/2005/8/layout/hierarchy1"/>
    <dgm:cxn modelId="{90A7D003-9D8E-4B1E-861C-AB14F7E6FCB2}" type="presParOf" srcId="{25A4B1AF-C8DA-4146-85D3-D6EBC33DE3EB}" destId="{CF8DE452-C3BC-447E-BFD8-01D663FF25CF}" srcOrd="0" destOrd="0" presId="urn:microsoft.com/office/officeart/2005/8/layout/hierarchy1"/>
    <dgm:cxn modelId="{E34F9EE3-0D8C-4259-9886-703071113B20}" type="presParOf" srcId="{CF8DE452-C3BC-447E-BFD8-01D663FF25CF}" destId="{5999E2F9-6B81-4540-A723-2128B6CB20C2}" srcOrd="0" destOrd="0" presId="urn:microsoft.com/office/officeart/2005/8/layout/hierarchy1"/>
    <dgm:cxn modelId="{9A3F07C1-7553-4C80-8C20-0C2FB1F4B621}" type="presParOf" srcId="{CF8DE452-C3BC-447E-BFD8-01D663FF25CF}" destId="{6400D338-5FB8-4F29-B340-4907CD3A8407}" srcOrd="1" destOrd="0" presId="urn:microsoft.com/office/officeart/2005/8/layout/hierarchy1"/>
    <dgm:cxn modelId="{0D778875-8A49-4D6B-B96F-EB8D2C67A013}" type="presParOf" srcId="{25A4B1AF-C8DA-4146-85D3-D6EBC33DE3EB}" destId="{DE848F99-AA3B-463D-9F3B-FC422C17FF6D}" srcOrd="1" destOrd="0" presId="urn:microsoft.com/office/officeart/2005/8/layout/hierarchy1"/>
    <dgm:cxn modelId="{AF023478-864C-4F4A-8A2D-53527ABAE31E}" type="presParOf" srcId="{ED65353B-6A51-4110-84A4-5DA1E3738A79}" destId="{25E13CE1-92D6-4B39-8F4D-8BE7816E308D}" srcOrd="4" destOrd="0" presId="urn:microsoft.com/office/officeart/2005/8/layout/hierarchy1"/>
    <dgm:cxn modelId="{57F48C57-4B53-4E21-A551-BF320C637067}" type="presParOf" srcId="{ED65353B-6A51-4110-84A4-5DA1E3738A79}" destId="{BADB80F7-73B4-41DA-BDCF-9A8A6D2341F4}" srcOrd="5" destOrd="0" presId="urn:microsoft.com/office/officeart/2005/8/layout/hierarchy1"/>
    <dgm:cxn modelId="{3C15F05A-61CF-4E95-A11A-14F478C94CB0}" type="presParOf" srcId="{BADB80F7-73B4-41DA-BDCF-9A8A6D2341F4}" destId="{EE6181CF-E41A-42E1-AEEA-0DF5CB5B275B}" srcOrd="0" destOrd="0" presId="urn:microsoft.com/office/officeart/2005/8/layout/hierarchy1"/>
    <dgm:cxn modelId="{31ECE075-9EEC-454C-B163-384AAAB50094}" type="presParOf" srcId="{EE6181CF-E41A-42E1-AEEA-0DF5CB5B275B}" destId="{54F180E3-34D7-49B4-89D3-FF1884639DF7}" srcOrd="0" destOrd="0" presId="urn:microsoft.com/office/officeart/2005/8/layout/hierarchy1"/>
    <dgm:cxn modelId="{7308FC79-3A5A-4B3F-B9D9-BDB8A7CBA4FA}" type="presParOf" srcId="{EE6181CF-E41A-42E1-AEEA-0DF5CB5B275B}" destId="{7968A107-CDA3-473B-BDA8-0A33E3689226}" srcOrd="1" destOrd="0" presId="urn:microsoft.com/office/officeart/2005/8/layout/hierarchy1"/>
    <dgm:cxn modelId="{3BDF3DEF-A909-4FAD-9004-019D50E962CD}" type="presParOf" srcId="{BADB80F7-73B4-41DA-BDCF-9A8A6D2341F4}" destId="{90B0B545-A94A-4A74-8B19-39FB272F46C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E43EB64-64BE-43C0-AA46-98B7EE2F5646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CF3262AF-D37C-4063-A8B3-9948EE7228BC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6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Безвозмездные поступления в местный бюджет на безвозмездной и безвозвратной основе без установления направлений ее использования</a:t>
          </a:r>
        </a:p>
      </dgm:t>
    </dgm:pt>
    <dgm:pt modelId="{2AC0FEC8-CAAB-4134-9D8D-14B816C9693E}" type="parTrans" cxnId="{60CB5247-4ED1-4305-8F88-7B5A1F40C1B3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A343C5-0FC2-49F6-9ACA-5FDE06629AB6}" type="sibTrans" cxnId="{60CB5247-4ED1-4305-8F88-7B5A1F40C1B3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D78EA2-3244-49BF-BB75-B568B13AC615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16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Безвозмездные поступления на условиях софинансирования расходных обязательств, возникающих при выполнении полномочий органов местного самоуправления по вопросам местного значения</a:t>
          </a:r>
        </a:p>
      </dgm:t>
    </dgm:pt>
    <dgm:pt modelId="{D8E16B38-A487-4CC8-A2EE-56E93E9E7CEC}" type="parTrans" cxnId="{466A43F8-41F5-40B0-BE51-05A52BC901DF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B82567-6DBA-451E-8388-C94EE452902C}" type="sibTrans" cxnId="{466A43F8-41F5-40B0-BE51-05A52BC901DF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1E3505-C81A-4B92-BF1E-6F5154C22BFA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16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Безвозмездные поступления, в целях финансового обеспечения расходных обязательств, возникающих при выполнении полномочий «переданных» другим публично- правовым образованием</a:t>
          </a:r>
        </a:p>
      </dgm:t>
    </dgm:pt>
    <dgm:pt modelId="{44574050-DDE2-4F9B-B3FE-04591EB2089B}" type="parTrans" cxnId="{BAF90049-4420-455B-8AD2-66D42EA74170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4F75CA-5CC5-4413-ADAF-5D8D50263C5F}" type="sibTrans" cxnId="{BAF90049-4420-455B-8AD2-66D42EA74170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C22749-4428-4F8F-B15B-FBB810DA65C1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ru-RU" sz="16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Безвозмездные поступления в местный бюджет, которые предусмотрены федеральными законами и (или) принятыми в соответствии с ними нормативными правовыми актами Правительства Российской Федерации, бюджетам бюджетной системы Российской Федерации</a:t>
          </a:r>
        </a:p>
      </dgm:t>
    </dgm:pt>
    <dgm:pt modelId="{E0AE6884-09DB-4A05-8D94-EA7B92B9F43B}" type="parTrans" cxnId="{A67E7BDD-F0F1-4796-BAC9-3A7BC99D6B40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321121-22E1-4EC4-BE03-A502B5EDF03E}" type="sibTrans" cxnId="{A67E7BDD-F0F1-4796-BAC9-3A7BC99D6B40}">
      <dgm:prSet/>
      <dgm:spPr/>
      <dgm:t>
        <a:bodyPr/>
        <a:lstStyle/>
        <a:p>
          <a:endParaRPr lang="ru-RU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329A2A-8735-465E-9488-BA1465E7EEFC}" type="pres">
      <dgm:prSet presAssocID="{BE43EB64-64BE-43C0-AA46-98B7EE2F5646}" presName="Name0" presStyleCnt="0">
        <dgm:presLayoutVars>
          <dgm:chMax val="7"/>
          <dgm:chPref val="7"/>
          <dgm:dir/>
        </dgm:presLayoutVars>
      </dgm:prSet>
      <dgm:spPr/>
    </dgm:pt>
    <dgm:pt modelId="{30C8A140-4CDD-4A34-9161-7E286E92173A}" type="pres">
      <dgm:prSet presAssocID="{BE43EB64-64BE-43C0-AA46-98B7EE2F5646}" presName="Name1" presStyleCnt="0"/>
      <dgm:spPr/>
    </dgm:pt>
    <dgm:pt modelId="{9C42311F-2101-41F0-B555-BA03EE13DD9C}" type="pres">
      <dgm:prSet presAssocID="{BE43EB64-64BE-43C0-AA46-98B7EE2F5646}" presName="cycle" presStyleCnt="0"/>
      <dgm:spPr/>
    </dgm:pt>
    <dgm:pt modelId="{2CD11E73-D26B-44FF-8A84-37547EEF5AF7}" type="pres">
      <dgm:prSet presAssocID="{BE43EB64-64BE-43C0-AA46-98B7EE2F5646}" presName="srcNode" presStyleLbl="node1" presStyleIdx="0" presStyleCnt="4"/>
      <dgm:spPr/>
    </dgm:pt>
    <dgm:pt modelId="{454C805B-741F-470C-A177-47E9C09EF751}" type="pres">
      <dgm:prSet presAssocID="{BE43EB64-64BE-43C0-AA46-98B7EE2F5646}" presName="conn" presStyleLbl="parChTrans1D2" presStyleIdx="0" presStyleCnt="1"/>
      <dgm:spPr/>
    </dgm:pt>
    <dgm:pt modelId="{C69F287E-565A-471E-B70F-16F70F13191E}" type="pres">
      <dgm:prSet presAssocID="{BE43EB64-64BE-43C0-AA46-98B7EE2F5646}" presName="extraNode" presStyleLbl="node1" presStyleIdx="0" presStyleCnt="4"/>
      <dgm:spPr/>
    </dgm:pt>
    <dgm:pt modelId="{FFA26D96-9942-42A6-ACBF-ED35349E48CE}" type="pres">
      <dgm:prSet presAssocID="{BE43EB64-64BE-43C0-AA46-98B7EE2F5646}" presName="dstNode" presStyleLbl="node1" presStyleIdx="0" presStyleCnt="4"/>
      <dgm:spPr/>
    </dgm:pt>
    <dgm:pt modelId="{CB93213B-A15B-4653-8553-CF5E787C57F8}" type="pres">
      <dgm:prSet presAssocID="{CF3262AF-D37C-4063-A8B3-9948EE7228BC}" presName="text_1" presStyleLbl="node1" presStyleIdx="0" presStyleCnt="4" custScaleX="98143">
        <dgm:presLayoutVars>
          <dgm:bulletEnabled val="1"/>
        </dgm:presLayoutVars>
      </dgm:prSet>
      <dgm:spPr/>
    </dgm:pt>
    <dgm:pt modelId="{9CCE49B8-6177-471B-9910-755DDB74DA8B}" type="pres">
      <dgm:prSet presAssocID="{CF3262AF-D37C-4063-A8B3-9948EE7228BC}" presName="accent_1" presStyleCnt="0"/>
      <dgm:spPr/>
    </dgm:pt>
    <dgm:pt modelId="{FE85B8C7-AD75-4BBA-84AC-9E759D300498}" type="pres">
      <dgm:prSet presAssocID="{CF3262AF-D37C-4063-A8B3-9948EE7228BC}" presName="accentRepeatNode" presStyleLbl="solidFgAcc1" presStyleIdx="0" presStyleCnt="4" custScaleX="122695" custScaleY="114497"/>
      <dgm:spPr/>
    </dgm:pt>
    <dgm:pt modelId="{2ADDD06A-C217-41DC-86AD-665650E2552A}" type="pres">
      <dgm:prSet presAssocID="{E6D78EA2-3244-49BF-BB75-B568B13AC615}" presName="text_2" presStyleLbl="node1" presStyleIdx="1" presStyleCnt="4" custScaleX="98023">
        <dgm:presLayoutVars>
          <dgm:bulletEnabled val="1"/>
        </dgm:presLayoutVars>
      </dgm:prSet>
      <dgm:spPr/>
    </dgm:pt>
    <dgm:pt modelId="{C06ABD99-CBDB-43D8-A793-9A1901E85B79}" type="pres">
      <dgm:prSet presAssocID="{E6D78EA2-3244-49BF-BB75-B568B13AC615}" presName="accent_2" presStyleCnt="0"/>
      <dgm:spPr/>
    </dgm:pt>
    <dgm:pt modelId="{40A417B9-C39E-4F09-A896-FC99BC39B43C}" type="pres">
      <dgm:prSet presAssocID="{E6D78EA2-3244-49BF-BB75-B568B13AC615}" presName="accentRepeatNode" presStyleLbl="solidFgAcc1" presStyleIdx="1" presStyleCnt="4" custScaleX="117823" custScaleY="120021" custLinFactNeighborX="-15148" custLinFactNeighborY="-2458"/>
      <dgm:spPr/>
    </dgm:pt>
    <dgm:pt modelId="{E169A8BC-EC73-4CD4-B156-7D55F0D9F30B}" type="pres">
      <dgm:prSet presAssocID="{2D1E3505-C81A-4B92-BF1E-6F5154C22BFA}" presName="text_3" presStyleLbl="node1" presStyleIdx="2" presStyleCnt="4" custScaleX="98023">
        <dgm:presLayoutVars>
          <dgm:bulletEnabled val="1"/>
        </dgm:presLayoutVars>
      </dgm:prSet>
      <dgm:spPr/>
    </dgm:pt>
    <dgm:pt modelId="{77746760-20EE-4661-9EC4-85D616B2A343}" type="pres">
      <dgm:prSet presAssocID="{2D1E3505-C81A-4B92-BF1E-6F5154C22BFA}" presName="accent_3" presStyleCnt="0"/>
      <dgm:spPr/>
    </dgm:pt>
    <dgm:pt modelId="{5D1610AD-B932-440F-AE6B-459DCC85CE28}" type="pres">
      <dgm:prSet presAssocID="{2D1E3505-C81A-4B92-BF1E-6F5154C22BFA}" presName="accentRepeatNode" presStyleLbl="solidFgAcc1" presStyleIdx="2" presStyleCnt="4" custScaleX="127663" custScaleY="105576" custLinFactNeighborX="-11610" custLinFactNeighborY="2762"/>
      <dgm:spPr/>
    </dgm:pt>
    <dgm:pt modelId="{9F9A83A6-D726-48D0-8CFF-4C4E45CA0A14}" type="pres">
      <dgm:prSet presAssocID="{EFC22749-4428-4F8F-B15B-FBB810DA65C1}" presName="text_4" presStyleLbl="node1" presStyleIdx="3" presStyleCnt="4" custScaleX="98067" custScaleY="133307" custLinFactNeighborX="125" custLinFactNeighborY="-2792">
        <dgm:presLayoutVars>
          <dgm:bulletEnabled val="1"/>
        </dgm:presLayoutVars>
      </dgm:prSet>
      <dgm:spPr/>
    </dgm:pt>
    <dgm:pt modelId="{E8EF79DC-A942-4643-AD65-6E88082070D9}" type="pres">
      <dgm:prSet presAssocID="{EFC22749-4428-4F8F-B15B-FBB810DA65C1}" presName="accent_4" presStyleCnt="0"/>
      <dgm:spPr/>
    </dgm:pt>
    <dgm:pt modelId="{22CF99DB-B314-4FA3-A46C-D7998E8CEE49}" type="pres">
      <dgm:prSet presAssocID="{EFC22749-4428-4F8F-B15B-FBB810DA65C1}" presName="accentRepeatNode" presStyleLbl="solidFgAcc1" presStyleIdx="3" presStyleCnt="4" custScaleX="131121" custScaleY="116676" custLinFactNeighborX="-2261" custLinFactNeighborY="1089"/>
      <dgm:spPr/>
    </dgm:pt>
  </dgm:ptLst>
  <dgm:cxnLst>
    <dgm:cxn modelId="{7747D93E-401F-42F4-8A81-B9559AF927DD}" type="presOf" srcId="{B3A343C5-0FC2-49F6-9ACA-5FDE06629AB6}" destId="{454C805B-741F-470C-A177-47E9C09EF751}" srcOrd="0" destOrd="0" presId="urn:microsoft.com/office/officeart/2008/layout/VerticalCurvedList"/>
    <dgm:cxn modelId="{60CB5247-4ED1-4305-8F88-7B5A1F40C1B3}" srcId="{BE43EB64-64BE-43C0-AA46-98B7EE2F5646}" destId="{CF3262AF-D37C-4063-A8B3-9948EE7228BC}" srcOrd="0" destOrd="0" parTransId="{2AC0FEC8-CAAB-4134-9D8D-14B816C9693E}" sibTransId="{B3A343C5-0FC2-49F6-9ACA-5FDE06629AB6}"/>
    <dgm:cxn modelId="{BAF90049-4420-455B-8AD2-66D42EA74170}" srcId="{BE43EB64-64BE-43C0-AA46-98B7EE2F5646}" destId="{2D1E3505-C81A-4B92-BF1E-6F5154C22BFA}" srcOrd="2" destOrd="0" parTransId="{44574050-DDE2-4F9B-B3FE-04591EB2089B}" sibTransId="{804F75CA-5CC5-4413-ADAF-5D8D50263C5F}"/>
    <dgm:cxn modelId="{D9A3B46D-1227-430A-812D-87206C95964F}" type="presOf" srcId="{E6D78EA2-3244-49BF-BB75-B568B13AC615}" destId="{2ADDD06A-C217-41DC-86AD-665650E2552A}" srcOrd="0" destOrd="0" presId="urn:microsoft.com/office/officeart/2008/layout/VerticalCurvedList"/>
    <dgm:cxn modelId="{4DFAC970-45B5-4112-8905-943BCBAAC4AF}" type="presOf" srcId="{2D1E3505-C81A-4B92-BF1E-6F5154C22BFA}" destId="{E169A8BC-EC73-4CD4-B156-7D55F0D9F30B}" srcOrd="0" destOrd="0" presId="urn:microsoft.com/office/officeart/2008/layout/VerticalCurvedList"/>
    <dgm:cxn modelId="{187389A5-33AD-4649-AD90-90B98AAC6B69}" type="presOf" srcId="{EFC22749-4428-4F8F-B15B-FBB810DA65C1}" destId="{9F9A83A6-D726-48D0-8CFF-4C4E45CA0A14}" srcOrd="0" destOrd="0" presId="urn:microsoft.com/office/officeart/2008/layout/VerticalCurvedList"/>
    <dgm:cxn modelId="{ABAE1CB8-04F1-49D4-9277-31B601EE1EB5}" type="presOf" srcId="{CF3262AF-D37C-4063-A8B3-9948EE7228BC}" destId="{CB93213B-A15B-4653-8553-CF5E787C57F8}" srcOrd="0" destOrd="0" presId="urn:microsoft.com/office/officeart/2008/layout/VerticalCurvedList"/>
    <dgm:cxn modelId="{A67E7BDD-F0F1-4796-BAC9-3A7BC99D6B40}" srcId="{BE43EB64-64BE-43C0-AA46-98B7EE2F5646}" destId="{EFC22749-4428-4F8F-B15B-FBB810DA65C1}" srcOrd="3" destOrd="0" parTransId="{E0AE6884-09DB-4A05-8D94-EA7B92B9F43B}" sibTransId="{E3321121-22E1-4EC4-BE03-A502B5EDF03E}"/>
    <dgm:cxn modelId="{9C7AF0DE-229D-40BE-A5E7-70A4EAE1BDD7}" type="presOf" srcId="{BE43EB64-64BE-43C0-AA46-98B7EE2F5646}" destId="{6D329A2A-8735-465E-9488-BA1465E7EEFC}" srcOrd="0" destOrd="0" presId="urn:microsoft.com/office/officeart/2008/layout/VerticalCurvedList"/>
    <dgm:cxn modelId="{466A43F8-41F5-40B0-BE51-05A52BC901DF}" srcId="{BE43EB64-64BE-43C0-AA46-98B7EE2F5646}" destId="{E6D78EA2-3244-49BF-BB75-B568B13AC615}" srcOrd="1" destOrd="0" parTransId="{D8E16B38-A487-4CC8-A2EE-56E93E9E7CEC}" sibTransId="{B9B82567-6DBA-451E-8388-C94EE452902C}"/>
    <dgm:cxn modelId="{0B7EC876-27F7-4125-A0C6-272739DA8EBE}" type="presParOf" srcId="{6D329A2A-8735-465E-9488-BA1465E7EEFC}" destId="{30C8A140-4CDD-4A34-9161-7E286E92173A}" srcOrd="0" destOrd="0" presId="urn:microsoft.com/office/officeart/2008/layout/VerticalCurvedList"/>
    <dgm:cxn modelId="{CB22F21C-2C4B-4C40-A979-EBEFFB1615BD}" type="presParOf" srcId="{30C8A140-4CDD-4A34-9161-7E286E92173A}" destId="{9C42311F-2101-41F0-B555-BA03EE13DD9C}" srcOrd="0" destOrd="0" presId="urn:microsoft.com/office/officeart/2008/layout/VerticalCurvedList"/>
    <dgm:cxn modelId="{28C78BAD-E2F7-4A98-A36D-622097006046}" type="presParOf" srcId="{9C42311F-2101-41F0-B555-BA03EE13DD9C}" destId="{2CD11E73-D26B-44FF-8A84-37547EEF5AF7}" srcOrd="0" destOrd="0" presId="urn:microsoft.com/office/officeart/2008/layout/VerticalCurvedList"/>
    <dgm:cxn modelId="{ACFB01CD-2189-4947-89C1-3A0EF425F559}" type="presParOf" srcId="{9C42311F-2101-41F0-B555-BA03EE13DD9C}" destId="{454C805B-741F-470C-A177-47E9C09EF751}" srcOrd="1" destOrd="0" presId="urn:microsoft.com/office/officeart/2008/layout/VerticalCurvedList"/>
    <dgm:cxn modelId="{282DC38B-5227-4E3B-9556-FCCCEF20D222}" type="presParOf" srcId="{9C42311F-2101-41F0-B555-BA03EE13DD9C}" destId="{C69F287E-565A-471E-B70F-16F70F13191E}" srcOrd="2" destOrd="0" presId="urn:microsoft.com/office/officeart/2008/layout/VerticalCurvedList"/>
    <dgm:cxn modelId="{39F9B7C6-9448-4F30-9900-773D5666844D}" type="presParOf" srcId="{9C42311F-2101-41F0-B555-BA03EE13DD9C}" destId="{FFA26D96-9942-42A6-ACBF-ED35349E48CE}" srcOrd="3" destOrd="0" presId="urn:microsoft.com/office/officeart/2008/layout/VerticalCurvedList"/>
    <dgm:cxn modelId="{B6E12C9B-10DD-4911-AC87-A21D2B7C9E05}" type="presParOf" srcId="{30C8A140-4CDD-4A34-9161-7E286E92173A}" destId="{CB93213B-A15B-4653-8553-CF5E787C57F8}" srcOrd="1" destOrd="0" presId="urn:microsoft.com/office/officeart/2008/layout/VerticalCurvedList"/>
    <dgm:cxn modelId="{7507E8FA-4B85-4B32-A6DC-30B3C2B26E9C}" type="presParOf" srcId="{30C8A140-4CDD-4A34-9161-7E286E92173A}" destId="{9CCE49B8-6177-471B-9910-755DDB74DA8B}" srcOrd="2" destOrd="0" presId="urn:microsoft.com/office/officeart/2008/layout/VerticalCurvedList"/>
    <dgm:cxn modelId="{CBAA9052-7310-4B52-A778-A14D5C79C8BB}" type="presParOf" srcId="{9CCE49B8-6177-471B-9910-755DDB74DA8B}" destId="{FE85B8C7-AD75-4BBA-84AC-9E759D300498}" srcOrd="0" destOrd="0" presId="urn:microsoft.com/office/officeart/2008/layout/VerticalCurvedList"/>
    <dgm:cxn modelId="{8450EC3F-9754-4B87-85CB-B14B28620B74}" type="presParOf" srcId="{30C8A140-4CDD-4A34-9161-7E286E92173A}" destId="{2ADDD06A-C217-41DC-86AD-665650E2552A}" srcOrd="3" destOrd="0" presId="urn:microsoft.com/office/officeart/2008/layout/VerticalCurvedList"/>
    <dgm:cxn modelId="{3ABC7414-72DE-4285-A7D5-E9060764226B}" type="presParOf" srcId="{30C8A140-4CDD-4A34-9161-7E286E92173A}" destId="{C06ABD99-CBDB-43D8-A793-9A1901E85B79}" srcOrd="4" destOrd="0" presId="urn:microsoft.com/office/officeart/2008/layout/VerticalCurvedList"/>
    <dgm:cxn modelId="{84530BE3-0B3F-472B-B536-9F40E471928A}" type="presParOf" srcId="{C06ABD99-CBDB-43D8-A793-9A1901E85B79}" destId="{40A417B9-C39E-4F09-A896-FC99BC39B43C}" srcOrd="0" destOrd="0" presId="urn:microsoft.com/office/officeart/2008/layout/VerticalCurvedList"/>
    <dgm:cxn modelId="{4AF8D9E8-3586-4EF1-A5C9-6240A3FB4099}" type="presParOf" srcId="{30C8A140-4CDD-4A34-9161-7E286E92173A}" destId="{E169A8BC-EC73-4CD4-B156-7D55F0D9F30B}" srcOrd="5" destOrd="0" presId="urn:microsoft.com/office/officeart/2008/layout/VerticalCurvedList"/>
    <dgm:cxn modelId="{7E2FD7CA-F8CD-490A-A15E-FB6616FA1840}" type="presParOf" srcId="{30C8A140-4CDD-4A34-9161-7E286E92173A}" destId="{77746760-20EE-4661-9EC4-85D616B2A343}" srcOrd="6" destOrd="0" presId="urn:microsoft.com/office/officeart/2008/layout/VerticalCurvedList"/>
    <dgm:cxn modelId="{3A1192A8-3A6B-4C4D-9A67-B1277B4D7B88}" type="presParOf" srcId="{77746760-20EE-4661-9EC4-85D616B2A343}" destId="{5D1610AD-B932-440F-AE6B-459DCC85CE28}" srcOrd="0" destOrd="0" presId="urn:microsoft.com/office/officeart/2008/layout/VerticalCurvedList"/>
    <dgm:cxn modelId="{54FA07FC-4E5B-4DF2-9AA9-E50E77C1CF8F}" type="presParOf" srcId="{30C8A140-4CDD-4A34-9161-7E286E92173A}" destId="{9F9A83A6-D726-48D0-8CFF-4C4E45CA0A14}" srcOrd="7" destOrd="0" presId="urn:microsoft.com/office/officeart/2008/layout/VerticalCurvedList"/>
    <dgm:cxn modelId="{A7143177-116B-405D-A42B-E394C06A4792}" type="presParOf" srcId="{30C8A140-4CDD-4A34-9161-7E286E92173A}" destId="{E8EF79DC-A942-4643-AD65-6E88082070D9}" srcOrd="8" destOrd="0" presId="urn:microsoft.com/office/officeart/2008/layout/VerticalCurvedList"/>
    <dgm:cxn modelId="{21C72447-9A4D-4D4D-BC65-9645EAA8798A}" type="presParOf" srcId="{E8EF79DC-A942-4643-AD65-6E88082070D9}" destId="{22CF99DB-B314-4FA3-A46C-D7998E8CEE4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34C3FED-C128-4BB9-8304-C930CC289E39}" type="doc">
      <dgm:prSet loTypeId="urn:microsoft.com/office/officeart/2005/8/layout/p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BEBE6EC-30A2-4152-AB7E-413073F4D395}">
      <dgm:prSet phldrT="[Текст]" custT="1"/>
      <dgm:spPr>
        <a:gradFill rotWithShape="0">
          <a:gsLst>
            <a:gs pos="0">
              <a:schemeClr val="accent1">
                <a:lumMod val="75000"/>
              </a:schemeClr>
            </a:gs>
            <a:gs pos="90000">
              <a:schemeClr val="accent1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</a:gradFill>
      </dgm:spPr>
      <dgm:t>
        <a:bodyPr anchor="ctr"/>
        <a:lstStyle/>
        <a:p>
          <a:r>
            <a:rPr lang="ru-RU" sz="2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289 885</a:t>
          </a:r>
        </a:p>
      </dgm:t>
    </dgm:pt>
    <dgm:pt modelId="{1BCFA570-AF6C-424B-B5E2-EA34E33946D1}" type="parTrans" cxnId="{0A49B30A-EEBF-4C64-8399-0AC60269A82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9E936E9-B02D-4C39-9C91-60DE95F2C290}" type="sibTrans" cxnId="{0A49B30A-EEBF-4C64-8399-0AC60269A82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3ACBB3E-9F55-435E-9AFC-2EA4730D8F19}">
      <dgm:prSet phldrT="[Текст]" custT="1"/>
      <dgm:spPr>
        <a:gradFill rotWithShape="0">
          <a:gsLst>
            <a:gs pos="0">
              <a:schemeClr val="accent1">
                <a:lumMod val="75000"/>
              </a:schemeClr>
            </a:gs>
            <a:gs pos="90000">
              <a:schemeClr val="accent1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</a:gradFill>
      </dgm:spPr>
      <dgm:t>
        <a:bodyPr anchor="ctr"/>
        <a:lstStyle/>
        <a:p>
          <a:r>
            <a:rPr lang="ru-RU" sz="2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328 537</a:t>
          </a:r>
        </a:p>
      </dgm:t>
    </dgm:pt>
    <dgm:pt modelId="{371C3E2E-A6F2-4901-B496-344414DCDC18}" type="parTrans" cxnId="{69260131-F14E-467A-9EF8-EE5074BBA3F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A3F6641-2BDE-43EA-AF15-1C010651C156}" type="sibTrans" cxnId="{69260131-F14E-467A-9EF8-EE5074BBA3F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490F89A-B755-432B-9AC7-35900F856221}">
      <dgm:prSet phldrT="[Текст]" custT="1"/>
      <dgm:spPr>
        <a:gradFill rotWithShape="0">
          <a:gsLst>
            <a:gs pos="0">
              <a:schemeClr val="accent1">
                <a:lumMod val="75000"/>
              </a:schemeClr>
            </a:gs>
            <a:gs pos="90000">
              <a:schemeClr val="accent1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</a:gradFill>
      </dgm:spPr>
      <dgm:t>
        <a:bodyPr anchor="ctr"/>
        <a:lstStyle/>
        <a:p>
          <a:r>
            <a:rPr lang="ru-RU" sz="2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123 059</a:t>
          </a:r>
        </a:p>
      </dgm:t>
    </dgm:pt>
    <dgm:pt modelId="{0203F057-60A2-4767-8598-F5EEBF7504DD}" type="parTrans" cxnId="{5A292B1C-690A-445D-B458-448830DDBB6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FC9A242-93B5-4800-B109-89D6969BBE53}" type="sibTrans" cxnId="{5A292B1C-690A-445D-B458-448830DDBB6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56B8435-4622-4225-8A72-3D80C2544C4E}">
      <dgm:prSet phldrT="[Текст]" custT="1"/>
      <dgm:spPr>
        <a:gradFill rotWithShape="0">
          <a:gsLst>
            <a:gs pos="0">
              <a:schemeClr val="accent1">
                <a:lumMod val="75000"/>
              </a:schemeClr>
            </a:gs>
            <a:gs pos="90000">
              <a:schemeClr val="accent1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</a:gradFill>
      </dgm:spPr>
      <dgm:t>
        <a:bodyPr anchor="ctr"/>
        <a:lstStyle/>
        <a:p>
          <a:r>
            <a:rPr lang="ru-RU" sz="2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119 944</a:t>
          </a:r>
        </a:p>
      </dgm:t>
    </dgm:pt>
    <dgm:pt modelId="{F6F4C262-9006-4D3B-BCCF-3B7DFE084FE1}" type="parTrans" cxnId="{85E8B8ED-5C57-403D-873D-FF43927B0C8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1371271-D10E-47DB-9E63-A7F2E13EA100}" type="sibTrans" cxnId="{85E8B8ED-5C57-403D-873D-FF43927B0C8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7162ECD-8442-4AC2-9369-97D3A99A5376}" type="pres">
      <dgm:prSet presAssocID="{034C3FED-C128-4BB9-8304-C930CC289E39}" presName="Name0" presStyleCnt="0">
        <dgm:presLayoutVars>
          <dgm:dir/>
          <dgm:resizeHandles val="exact"/>
        </dgm:presLayoutVars>
      </dgm:prSet>
      <dgm:spPr/>
    </dgm:pt>
    <dgm:pt modelId="{FE0C54E0-3B47-49AF-81CE-BC44AB367EE9}" type="pres">
      <dgm:prSet presAssocID="{034C3FED-C128-4BB9-8304-C930CC289E39}" presName="bkgdShp" presStyleLbl="alignAccFollowNode1" presStyleIdx="0" presStyleCnt="1"/>
      <dgm:spPr/>
    </dgm:pt>
    <dgm:pt modelId="{99E97057-BB98-403E-B6F3-7274D890EE44}" type="pres">
      <dgm:prSet presAssocID="{034C3FED-C128-4BB9-8304-C930CC289E39}" presName="linComp" presStyleCnt="0"/>
      <dgm:spPr/>
    </dgm:pt>
    <dgm:pt modelId="{C24A7F79-A553-485B-8144-423C4DF34BBE}" type="pres">
      <dgm:prSet presAssocID="{1BEBE6EC-30A2-4152-AB7E-413073F4D395}" presName="compNode" presStyleCnt="0"/>
      <dgm:spPr/>
    </dgm:pt>
    <dgm:pt modelId="{60D26D79-C021-471F-B246-FF3871A1B134}" type="pres">
      <dgm:prSet presAssocID="{1BEBE6EC-30A2-4152-AB7E-413073F4D395}" presName="node" presStyleLbl="node1" presStyleIdx="0" presStyleCnt="4" custScaleY="98588">
        <dgm:presLayoutVars>
          <dgm:bulletEnabled val="1"/>
        </dgm:presLayoutVars>
      </dgm:prSet>
      <dgm:spPr/>
    </dgm:pt>
    <dgm:pt modelId="{F8B11735-EC26-42B8-A64A-A7984995556E}" type="pres">
      <dgm:prSet presAssocID="{1BEBE6EC-30A2-4152-AB7E-413073F4D395}" presName="invisiNode" presStyleLbl="node1" presStyleIdx="0" presStyleCnt="4"/>
      <dgm:spPr/>
    </dgm:pt>
    <dgm:pt modelId="{D8CE220F-7861-42EA-9F84-524D4A39337B}" type="pres">
      <dgm:prSet presAssocID="{1BEBE6EC-30A2-4152-AB7E-413073F4D395}" presName="imagNode" presStyleLbl="fgImgPlace1" presStyleIdx="0" presStyleCnt="4" custScaleX="107256" custScaleY="101156" custLinFactNeighborX="-1267" custLinFactNeighborY="27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</dgm:spPr>
    </dgm:pt>
    <dgm:pt modelId="{4DB86225-23DA-43CB-8C00-9616CF288B96}" type="pres">
      <dgm:prSet presAssocID="{59E936E9-B02D-4C39-9C91-60DE95F2C290}" presName="sibTrans" presStyleLbl="sibTrans2D1" presStyleIdx="0" presStyleCnt="0"/>
      <dgm:spPr/>
    </dgm:pt>
    <dgm:pt modelId="{8780391C-D2F2-4FB6-A7AC-A1396BC7A904}" type="pres">
      <dgm:prSet presAssocID="{E3ACBB3E-9F55-435E-9AFC-2EA4730D8F19}" presName="compNode" presStyleCnt="0"/>
      <dgm:spPr/>
    </dgm:pt>
    <dgm:pt modelId="{459EB92B-E524-499A-A6E5-05892C1F0F34}" type="pres">
      <dgm:prSet presAssocID="{E3ACBB3E-9F55-435E-9AFC-2EA4730D8F19}" presName="node" presStyleLbl="node1" presStyleIdx="1" presStyleCnt="4" custLinFactNeighborX="-843" custLinFactNeighborY="-574">
        <dgm:presLayoutVars>
          <dgm:bulletEnabled val="1"/>
        </dgm:presLayoutVars>
      </dgm:prSet>
      <dgm:spPr/>
    </dgm:pt>
    <dgm:pt modelId="{CDE03543-A40C-4CDE-A21C-313E598E87A3}" type="pres">
      <dgm:prSet presAssocID="{E3ACBB3E-9F55-435E-9AFC-2EA4730D8F19}" presName="invisiNode" presStyleLbl="node1" presStyleIdx="1" presStyleCnt="4"/>
      <dgm:spPr/>
    </dgm:pt>
    <dgm:pt modelId="{97C346EF-0997-4B26-9604-0DACF9EB1716}" type="pres">
      <dgm:prSet presAssocID="{E3ACBB3E-9F55-435E-9AFC-2EA4730D8F19}" presName="imagNode" presStyleLbl="f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</dgm:spPr>
    </dgm:pt>
    <dgm:pt modelId="{0B210F2C-7846-4F84-B8B9-62FEE29CF451}" type="pres">
      <dgm:prSet presAssocID="{4A3F6641-2BDE-43EA-AF15-1C010651C156}" presName="sibTrans" presStyleLbl="sibTrans2D1" presStyleIdx="0" presStyleCnt="0"/>
      <dgm:spPr/>
    </dgm:pt>
    <dgm:pt modelId="{ADF8D79E-444E-4E49-AD7A-377B84C2D5CE}" type="pres">
      <dgm:prSet presAssocID="{556B8435-4622-4225-8A72-3D80C2544C4E}" presName="compNode" presStyleCnt="0"/>
      <dgm:spPr/>
    </dgm:pt>
    <dgm:pt modelId="{6D41B16E-9D7B-4BE0-88E3-6B7E279F0779}" type="pres">
      <dgm:prSet presAssocID="{556B8435-4622-4225-8A72-3D80C2544C4E}" presName="node" presStyleLbl="node1" presStyleIdx="2" presStyleCnt="4">
        <dgm:presLayoutVars>
          <dgm:bulletEnabled val="1"/>
        </dgm:presLayoutVars>
      </dgm:prSet>
      <dgm:spPr/>
    </dgm:pt>
    <dgm:pt modelId="{82EA7A86-9BDF-4F81-9316-78678142A6AA}" type="pres">
      <dgm:prSet presAssocID="{556B8435-4622-4225-8A72-3D80C2544C4E}" presName="invisiNode" presStyleLbl="node1" presStyleIdx="2" presStyleCnt="4"/>
      <dgm:spPr/>
    </dgm:pt>
    <dgm:pt modelId="{64E29851-3087-432E-AFCD-4A9C83079348}" type="pres">
      <dgm:prSet presAssocID="{556B8435-4622-4225-8A72-3D80C2544C4E}" presName="imagNode" presStyleLbl="fgImgPlace1" presStyleIdx="2" presStyleCnt="4" custLinFactNeighborX="-1837" custLinFactNeighborY="86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</dgm:spPr>
    </dgm:pt>
    <dgm:pt modelId="{B36D1BB4-291E-4B91-8751-1A23E29D7D15}" type="pres">
      <dgm:prSet presAssocID="{E1371271-D10E-47DB-9E63-A7F2E13EA100}" presName="sibTrans" presStyleLbl="sibTrans2D1" presStyleIdx="0" presStyleCnt="0"/>
      <dgm:spPr/>
    </dgm:pt>
    <dgm:pt modelId="{4264A167-7FEE-4DEC-809C-D0B5117F8126}" type="pres">
      <dgm:prSet presAssocID="{E490F89A-B755-432B-9AC7-35900F856221}" presName="compNode" presStyleCnt="0"/>
      <dgm:spPr/>
    </dgm:pt>
    <dgm:pt modelId="{59E55414-6D26-4A17-927A-21DBD65C394B}" type="pres">
      <dgm:prSet presAssocID="{E490F89A-B755-432B-9AC7-35900F856221}" presName="node" presStyleLbl="node1" presStyleIdx="3" presStyleCnt="4">
        <dgm:presLayoutVars>
          <dgm:bulletEnabled val="1"/>
        </dgm:presLayoutVars>
      </dgm:prSet>
      <dgm:spPr/>
    </dgm:pt>
    <dgm:pt modelId="{0CE5B47D-B5BC-4FC9-BD1C-2DD9C7BB203D}" type="pres">
      <dgm:prSet presAssocID="{E490F89A-B755-432B-9AC7-35900F856221}" presName="invisiNode" presStyleLbl="node1" presStyleIdx="3" presStyleCnt="4"/>
      <dgm:spPr/>
    </dgm:pt>
    <dgm:pt modelId="{64CC186E-F2BB-4C04-A3AE-4CD8758DBB4D}" type="pres">
      <dgm:prSet presAssocID="{E490F89A-B755-432B-9AC7-35900F856221}" presName="imagNode" presStyleLbl="fgImgPlace1" presStyleIdx="3" presStyleCnt="4" custLinFactNeighborX="3947" custLinFactNeighborY="863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</dgm:spPr>
    </dgm:pt>
  </dgm:ptLst>
  <dgm:cxnLst>
    <dgm:cxn modelId="{0A49B30A-EEBF-4C64-8399-0AC60269A825}" srcId="{034C3FED-C128-4BB9-8304-C930CC289E39}" destId="{1BEBE6EC-30A2-4152-AB7E-413073F4D395}" srcOrd="0" destOrd="0" parTransId="{1BCFA570-AF6C-424B-B5E2-EA34E33946D1}" sibTransId="{59E936E9-B02D-4C39-9C91-60DE95F2C290}"/>
    <dgm:cxn modelId="{5A292B1C-690A-445D-B458-448830DDBB66}" srcId="{034C3FED-C128-4BB9-8304-C930CC289E39}" destId="{E490F89A-B755-432B-9AC7-35900F856221}" srcOrd="3" destOrd="0" parTransId="{0203F057-60A2-4767-8598-F5EEBF7504DD}" sibTransId="{4FC9A242-93B5-4800-B109-89D6969BBE53}"/>
    <dgm:cxn modelId="{5AF86626-AD5B-4A82-BF7D-67A529357717}" type="presOf" srcId="{556B8435-4622-4225-8A72-3D80C2544C4E}" destId="{6D41B16E-9D7B-4BE0-88E3-6B7E279F0779}" srcOrd="0" destOrd="0" presId="urn:microsoft.com/office/officeart/2005/8/layout/pList2"/>
    <dgm:cxn modelId="{69260131-F14E-467A-9EF8-EE5074BBA3F3}" srcId="{034C3FED-C128-4BB9-8304-C930CC289E39}" destId="{E3ACBB3E-9F55-435E-9AFC-2EA4730D8F19}" srcOrd="1" destOrd="0" parTransId="{371C3E2E-A6F2-4901-B496-344414DCDC18}" sibTransId="{4A3F6641-2BDE-43EA-AF15-1C010651C156}"/>
    <dgm:cxn modelId="{04661F34-0954-4BE0-8EE0-0262A384D547}" type="presOf" srcId="{034C3FED-C128-4BB9-8304-C930CC289E39}" destId="{57162ECD-8442-4AC2-9369-97D3A99A5376}" srcOrd="0" destOrd="0" presId="urn:microsoft.com/office/officeart/2005/8/layout/pList2"/>
    <dgm:cxn modelId="{496D4541-DEDE-4559-BA11-BB4612376AB9}" type="presOf" srcId="{E490F89A-B755-432B-9AC7-35900F856221}" destId="{59E55414-6D26-4A17-927A-21DBD65C394B}" srcOrd="0" destOrd="0" presId="urn:microsoft.com/office/officeart/2005/8/layout/pList2"/>
    <dgm:cxn modelId="{78508663-1E10-400B-8537-F7A3D7520826}" type="presOf" srcId="{1BEBE6EC-30A2-4152-AB7E-413073F4D395}" destId="{60D26D79-C021-471F-B246-FF3871A1B134}" srcOrd="0" destOrd="0" presId="urn:microsoft.com/office/officeart/2005/8/layout/pList2"/>
    <dgm:cxn modelId="{7BB89A77-F4CC-4921-887B-B8F8E3C883AA}" type="presOf" srcId="{4A3F6641-2BDE-43EA-AF15-1C010651C156}" destId="{0B210F2C-7846-4F84-B8B9-62FEE29CF451}" srcOrd="0" destOrd="0" presId="urn:microsoft.com/office/officeart/2005/8/layout/pList2"/>
    <dgm:cxn modelId="{92191294-8CBF-4ECF-AE4A-8F8CEC9F9B62}" type="presOf" srcId="{E1371271-D10E-47DB-9E63-A7F2E13EA100}" destId="{B36D1BB4-291E-4B91-8751-1A23E29D7D15}" srcOrd="0" destOrd="0" presId="urn:microsoft.com/office/officeart/2005/8/layout/pList2"/>
    <dgm:cxn modelId="{6624F3E4-B2E9-43FD-90D0-EDB7268DFFB5}" type="presOf" srcId="{59E936E9-B02D-4C39-9C91-60DE95F2C290}" destId="{4DB86225-23DA-43CB-8C00-9616CF288B96}" srcOrd="0" destOrd="0" presId="urn:microsoft.com/office/officeart/2005/8/layout/pList2"/>
    <dgm:cxn modelId="{F154BAEA-2BEB-442B-90AE-5E4D922249FA}" type="presOf" srcId="{E3ACBB3E-9F55-435E-9AFC-2EA4730D8F19}" destId="{459EB92B-E524-499A-A6E5-05892C1F0F34}" srcOrd="0" destOrd="0" presId="urn:microsoft.com/office/officeart/2005/8/layout/pList2"/>
    <dgm:cxn modelId="{85E8B8ED-5C57-403D-873D-FF43927B0C8B}" srcId="{034C3FED-C128-4BB9-8304-C930CC289E39}" destId="{556B8435-4622-4225-8A72-3D80C2544C4E}" srcOrd="2" destOrd="0" parTransId="{F6F4C262-9006-4D3B-BCCF-3B7DFE084FE1}" sibTransId="{E1371271-D10E-47DB-9E63-A7F2E13EA100}"/>
    <dgm:cxn modelId="{A88828FE-D41B-461C-B0D9-F41F88870953}" type="presParOf" srcId="{57162ECD-8442-4AC2-9369-97D3A99A5376}" destId="{FE0C54E0-3B47-49AF-81CE-BC44AB367EE9}" srcOrd="0" destOrd="0" presId="urn:microsoft.com/office/officeart/2005/8/layout/pList2"/>
    <dgm:cxn modelId="{04AC8B8D-EF26-405F-B4CA-16CC6171C741}" type="presParOf" srcId="{57162ECD-8442-4AC2-9369-97D3A99A5376}" destId="{99E97057-BB98-403E-B6F3-7274D890EE44}" srcOrd="1" destOrd="0" presId="urn:microsoft.com/office/officeart/2005/8/layout/pList2"/>
    <dgm:cxn modelId="{07F8DD5E-F88E-443F-973F-9CDCC6BB0CBB}" type="presParOf" srcId="{99E97057-BB98-403E-B6F3-7274D890EE44}" destId="{C24A7F79-A553-485B-8144-423C4DF34BBE}" srcOrd="0" destOrd="0" presId="urn:microsoft.com/office/officeart/2005/8/layout/pList2"/>
    <dgm:cxn modelId="{1C6D4CD3-F510-4310-B6B1-A809E1E62520}" type="presParOf" srcId="{C24A7F79-A553-485B-8144-423C4DF34BBE}" destId="{60D26D79-C021-471F-B246-FF3871A1B134}" srcOrd="0" destOrd="0" presId="urn:microsoft.com/office/officeart/2005/8/layout/pList2"/>
    <dgm:cxn modelId="{B01025B5-964A-43CA-91C3-E162396ACF80}" type="presParOf" srcId="{C24A7F79-A553-485B-8144-423C4DF34BBE}" destId="{F8B11735-EC26-42B8-A64A-A7984995556E}" srcOrd="1" destOrd="0" presId="urn:microsoft.com/office/officeart/2005/8/layout/pList2"/>
    <dgm:cxn modelId="{ECD1BD22-EB93-42B8-967D-B04A4384C2EE}" type="presParOf" srcId="{C24A7F79-A553-485B-8144-423C4DF34BBE}" destId="{D8CE220F-7861-42EA-9F84-524D4A39337B}" srcOrd="2" destOrd="0" presId="urn:microsoft.com/office/officeart/2005/8/layout/pList2"/>
    <dgm:cxn modelId="{6B78B996-AECC-4D65-9808-539803F4CD43}" type="presParOf" srcId="{99E97057-BB98-403E-B6F3-7274D890EE44}" destId="{4DB86225-23DA-43CB-8C00-9616CF288B96}" srcOrd="1" destOrd="0" presId="urn:microsoft.com/office/officeart/2005/8/layout/pList2"/>
    <dgm:cxn modelId="{65AF405A-4D15-4CE2-B2C2-D0F763E0DCDE}" type="presParOf" srcId="{99E97057-BB98-403E-B6F3-7274D890EE44}" destId="{8780391C-D2F2-4FB6-A7AC-A1396BC7A904}" srcOrd="2" destOrd="0" presId="urn:microsoft.com/office/officeart/2005/8/layout/pList2"/>
    <dgm:cxn modelId="{20B62353-5B4D-4BCF-95E6-53669189F007}" type="presParOf" srcId="{8780391C-D2F2-4FB6-A7AC-A1396BC7A904}" destId="{459EB92B-E524-499A-A6E5-05892C1F0F34}" srcOrd="0" destOrd="0" presId="urn:microsoft.com/office/officeart/2005/8/layout/pList2"/>
    <dgm:cxn modelId="{6595F021-076E-423A-BDF5-C760343818DC}" type="presParOf" srcId="{8780391C-D2F2-4FB6-A7AC-A1396BC7A904}" destId="{CDE03543-A40C-4CDE-A21C-313E598E87A3}" srcOrd="1" destOrd="0" presId="urn:microsoft.com/office/officeart/2005/8/layout/pList2"/>
    <dgm:cxn modelId="{6030E126-B6A6-4ECC-99FE-823C67D89D4D}" type="presParOf" srcId="{8780391C-D2F2-4FB6-A7AC-A1396BC7A904}" destId="{97C346EF-0997-4B26-9604-0DACF9EB1716}" srcOrd="2" destOrd="0" presId="urn:microsoft.com/office/officeart/2005/8/layout/pList2"/>
    <dgm:cxn modelId="{C0BBE8EE-E1FE-4627-AB6F-D44E9E245C43}" type="presParOf" srcId="{99E97057-BB98-403E-B6F3-7274D890EE44}" destId="{0B210F2C-7846-4F84-B8B9-62FEE29CF451}" srcOrd="3" destOrd="0" presId="urn:microsoft.com/office/officeart/2005/8/layout/pList2"/>
    <dgm:cxn modelId="{FB7B777F-ADB7-40CD-9FF5-458D83759F7C}" type="presParOf" srcId="{99E97057-BB98-403E-B6F3-7274D890EE44}" destId="{ADF8D79E-444E-4E49-AD7A-377B84C2D5CE}" srcOrd="4" destOrd="0" presId="urn:microsoft.com/office/officeart/2005/8/layout/pList2"/>
    <dgm:cxn modelId="{D8015575-F067-48BC-9C5C-955E183FED49}" type="presParOf" srcId="{ADF8D79E-444E-4E49-AD7A-377B84C2D5CE}" destId="{6D41B16E-9D7B-4BE0-88E3-6B7E279F0779}" srcOrd="0" destOrd="0" presId="urn:microsoft.com/office/officeart/2005/8/layout/pList2"/>
    <dgm:cxn modelId="{4B40B358-B40F-42B0-A8A9-7F189EDCDA8B}" type="presParOf" srcId="{ADF8D79E-444E-4E49-AD7A-377B84C2D5CE}" destId="{82EA7A86-9BDF-4F81-9316-78678142A6AA}" srcOrd="1" destOrd="0" presId="urn:microsoft.com/office/officeart/2005/8/layout/pList2"/>
    <dgm:cxn modelId="{CD7B4BAF-9114-472B-A0AC-DB55F0422DEF}" type="presParOf" srcId="{ADF8D79E-444E-4E49-AD7A-377B84C2D5CE}" destId="{64E29851-3087-432E-AFCD-4A9C83079348}" srcOrd="2" destOrd="0" presId="urn:microsoft.com/office/officeart/2005/8/layout/pList2"/>
    <dgm:cxn modelId="{C1DE0E30-2527-4E42-BCAF-314850A55D01}" type="presParOf" srcId="{99E97057-BB98-403E-B6F3-7274D890EE44}" destId="{B36D1BB4-291E-4B91-8751-1A23E29D7D15}" srcOrd="5" destOrd="0" presId="urn:microsoft.com/office/officeart/2005/8/layout/pList2"/>
    <dgm:cxn modelId="{5FB6DDC4-5E02-44E1-97A6-874D14E103E1}" type="presParOf" srcId="{99E97057-BB98-403E-B6F3-7274D890EE44}" destId="{4264A167-7FEE-4DEC-809C-D0B5117F8126}" srcOrd="6" destOrd="0" presId="urn:microsoft.com/office/officeart/2005/8/layout/pList2"/>
    <dgm:cxn modelId="{E119E026-77C0-40A5-BA16-1331FB4E0B79}" type="presParOf" srcId="{4264A167-7FEE-4DEC-809C-D0B5117F8126}" destId="{59E55414-6D26-4A17-927A-21DBD65C394B}" srcOrd="0" destOrd="0" presId="urn:microsoft.com/office/officeart/2005/8/layout/pList2"/>
    <dgm:cxn modelId="{F22AF8A3-517E-49F9-9644-CB50DACE1463}" type="presParOf" srcId="{4264A167-7FEE-4DEC-809C-D0B5117F8126}" destId="{0CE5B47D-B5BC-4FC9-BD1C-2DD9C7BB203D}" srcOrd="1" destOrd="0" presId="urn:microsoft.com/office/officeart/2005/8/layout/pList2"/>
    <dgm:cxn modelId="{4940A86F-9B77-48CC-96D1-BF264835ED99}" type="presParOf" srcId="{4264A167-7FEE-4DEC-809C-D0B5117F8126}" destId="{64CC186E-F2BB-4C04-A3AE-4CD8758DBB4D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A0B0390-E2C2-4F44-B2EA-F8D51073E78D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73AE0F17-0601-4716-A872-ABC379800389}">
      <dgm:prSet phldrT="[Текст]"/>
      <dgm:spPr/>
      <dgm:t>
        <a:bodyPr/>
        <a:lstStyle/>
        <a:p>
          <a:r>
            <a:rPr lang="ru-RU" b="1" dirty="0">
              <a:latin typeface="Times New Roman" pitchFamily="18" charset="0"/>
              <a:cs typeface="Times New Roman" pitchFamily="18" charset="0"/>
            </a:rPr>
            <a:t>ЖКХ</a:t>
          </a:r>
        </a:p>
      </dgm:t>
    </dgm:pt>
    <dgm:pt modelId="{A28F4735-C0FF-4590-B1AF-840D779FC3FF}" type="parTrans" cxnId="{59692326-5812-48C6-B300-486F828BFA80}">
      <dgm:prSet/>
      <dgm:spPr/>
      <dgm:t>
        <a:bodyPr/>
        <a:lstStyle/>
        <a:p>
          <a:endParaRPr lang="ru-RU"/>
        </a:p>
      </dgm:t>
    </dgm:pt>
    <dgm:pt modelId="{0202B6B4-6BB9-41A1-A708-D4761536000E}" type="sibTrans" cxnId="{59692326-5812-48C6-B300-486F828BFA80}">
      <dgm:prSet/>
      <dgm:spPr/>
      <dgm:t>
        <a:bodyPr/>
        <a:lstStyle/>
        <a:p>
          <a:endParaRPr lang="ru-RU"/>
        </a:p>
      </dgm:t>
    </dgm:pt>
    <dgm:pt modelId="{4886E7A5-B802-41F9-9E21-B0767BD18B2B}">
      <dgm:prSet phldrT="[Текст]"/>
      <dgm:spPr/>
      <dgm:t>
        <a:bodyPr/>
        <a:lstStyle/>
        <a:p>
          <a:r>
            <a:rPr lang="ru-RU" b="1" dirty="0">
              <a:latin typeface="Times New Roman" pitchFamily="18" charset="0"/>
              <a:cs typeface="Times New Roman" pitchFamily="18" charset="0"/>
            </a:rPr>
            <a:t>ДОРОЖНОЕ ХОЗЯЙСТВО</a:t>
          </a:r>
        </a:p>
      </dgm:t>
    </dgm:pt>
    <dgm:pt modelId="{A74BF1CB-B25F-473A-ADD9-A08C5E99D37E}" type="parTrans" cxnId="{663E0FB5-63E7-4461-9D99-D7D8683B2060}">
      <dgm:prSet/>
      <dgm:spPr/>
      <dgm:t>
        <a:bodyPr/>
        <a:lstStyle/>
        <a:p>
          <a:endParaRPr lang="ru-RU"/>
        </a:p>
      </dgm:t>
    </dgm:pt>
    <dgm:pt modelId="{36D9CCD5-F17F-46C7-BFAB-C1887D189F1A}" type="sibTrans" cxnId="{663E0FB5-63E7-4461-9D99-D7D8683B2060}">
      <dgm:prSet/>
      <dgm:spPr/>
      <dgm:t>
        <a:bodyPr/>
        <a:lstStyle/>
        <a:p>
          <a:endParaRPr lang="ru-RU"/>
        </a:p>
      </dgm:t>
    </dgm:pt>
    <dgm:pt modelId="{700464F2-06B9-49ED-9158-04B63E8BF2B1}">
      <dgm:prSet phldrT="[Текст]"/>
      <dgm:spPr/>
      <dgm:t>
        <a:bodyPr/>
        <a:lstStyle/>
        <a:p>
          <a:r>
            <a:rPr lang="ru-RU" b="1" dirty="0">
              <a:latin typeface="Times New Roman" pitchFamily="18" charset="0"/>
              <a:cs typeface="Times New Roman" pitchFamily="18" charset="0"/>
            </a:rPr>
            <a:t>КУЛЬТУРА</a:t>
          </a:r>
        </a:p>
      </dgm:t>
    </dgm:pt>
    <dgm:pt modelId="{717EC107-D2F3-4E6A-B2B6-13830C9FADBE}" type="parTrans" cxnId="{82A7AD07-17AB-4832-8B2B-9B8829D501C3}">
      <dgm:prSet/>
      <dgm:spPr/>
      <dgm:t>
        <a:bodyPr/>
        <a:lstStyle/>
        <a:p>
          <a:endParaRPr lang="ru-RU"/>
        </a:p>
      </dgm:t>
    </dgm:pt>
    <dgm:pt modelId="{F4DE6352-7168-4584-9004-652863EFC4FE}" type="sibTrans" cxnId="{82A7AD07-17AB-4832-8B2B-9B8829D501C3}">
      <dgm:prSet/>
      <dgm:spPr/>
      <dgm:t>
        <a:bodyPr/>
        <a:lstStyle/>
        <a:p>
          <a:endParaRPr lang="ru-RU"/>
        </a:p>
      </dgm:t>
    </dgm:pt>
    <dgm:pt modelId="{64C7EB60-9184-4A3C-9B1B-F20CEAEE28D1}" type="pres">
      <dgm:prSet presAssocID="{0A0B0390-E2C2-4F44-B2EA-F8D51073E78D}" presName="compositeShape" presStyleCnt="0">
        <dgm:presLayoutVars>
          <dgm:dir/>
          <dgm:resizeHandles/>
        </dgm:presLayoutVars>
      </dgm:prSet>
      <dgm:spPr/>
    </dgm:pt>
    <dgm:pt modelId="{3D255C68-6C54-4A29-9CFC-50438F80DDE7}" type="pres">
      <dgm:prSet presAssocID="{0A0B0390-E2C2-4F44-B2EA-F8D51073E78D}" presName="pyramid" presStyleLbl="node1" presStyleIdx="0" presStyleCnt="1" custLinFactNeighborX="-30005" custLinFactNeighborY="632"/>
      <dgm:spPr>
        <a:solidFill>
          <a:srgbClr val="0070C0"/>
        </a:solidFill>
      </dgm:spPr>
    </dgm:pt>
    <dgm:pt modelId="{51B326F7-0C7B-4701-9E87-A6394BBC046A}" type="pres">
      <dgm:prSet presAssocID="{0A0B0390-E2C2-4F44-B2EA-F8D51073E78D}" presName="theList" presStyleCnt="0"/>
      <dgm:spPr/>
    </dgm:pt>
    <dgm:pt modelId="{F609EEF4-8898-422C-87BD-5C22F8B2E9AF}" type="pres">
      <dgm:prSet presAssocID="{73AE0F17-0601-4716-A872-ABC379800389}" presName="aNode" presStyleLbl="fgAcc1" presStyleIdx="0" presStyleCnt="3" custAng="0" custLinFactY="48514" custLinFactNeighborX="-93712" custLinFactNeighborY="100000">
        <dgm:presLayoutVars>
          <dgm:bulletEnabled val="1"/>
        </dgm:presLayoutVars>
      </dgm:prSet>
      <dgm:spPr/>
    </dgm:pt>
    <dgm:pt modelId="{5B2DBD08-0754-4C3D-9D20-DD11BEC8FE06}" type="pres">
      <dgm:prSet presAssocID="{73AE0F17-0601-4716-A872-ABC379800389}" presName="aSpace" presStyleCnt="0"/>
      <dgm:spPr/>
    </dgm:pt>
    <dgm:pt modelId="{0F526EDB-FF9F-480A-80AB-84F3CA2024D0}" type="pres">
      <dgm:prSet presAssocID="{4886E7A5-B802-41F9-9E21-B0767BD18B2B}" presName="aNode" presStyleLbl="fgAcc1" presStyleIdx="1" presStyleCnt="3" custLinFactY="43551" custLinFactNeighborX="-76556" custLinFactNeighborY="100000">
        <dgm:presLayoutVars>
          <dgm:bulletEnabled val="1"/>
        </dgm:presLayoutVars>
      </dgm:prSet>
      <dgm:spPr/>
    </dgm:pt>
    <dgm:pt modelId="{3A9CA3E4-8F27-4DF1-AA6C-D65081C42E47}" type="pres">
      <dgm:prSet presAssocID="{4886E7A5-B802-41F9-9E21-B0767BD18B2B}" presName="aSpace" presStyleCnt="0"/>
      <dgm:spPr/>
    </dgm:pt>
    <dgm:pt modelId="{E1DE5400-DB2C-4E91-8879-8AA5692332C2}" type="pres">
      <dgm:prSet presAssocID="{700464F2-06B9-49ED-9158-04B63E8BF2B1}" presName="aNode" presStyleLbl="fgAcc1" presStyleIdx="2" presStyleCnt="3" custLinFactY="38588" custLinFactNeighborX="-91264" custLinFactNeighborY="100000">
        <dgm:presLayoutVars>
          <dgm:bulletEnabled val="1"/>
        </dgm:presLayoutVars>
      </dgm:prSet>
      <dgm:spPr/>
    </dgm:pt>
    <dgm:pt modelId="{974BF98F-69E8-4833-AB5E-0B19EA2DBD57}" type="pres">
      <dgm:prSet presAssocID="{700464F2-06B9-49ED-9158-04B63E8BF2B1}" presName="aSpace" presStyleCnt="0"/>
      <dgm:spPr/>
    </dgm:pt>
  </dgm:ptLst>
  <dgm:cxnLst>
    <dgm:cxn modelId="{7FB06D07-7D9B-4B40-A00C-856D8C68EF7B}" type="presOf" srcId="{0A0B0390-E2C2-4F44-B2EA-F8D51073E78D}" destId="{64C7EB60-9184-4A3C-9B1B-F20CEAEE28D1}" srcOrd="0" destOrd="0" presId="urn:microsoft.com/office/officeart/2005/8/layout/pyramid2"/>
    <dgm:cxn modelId="{82A7AD07-17AB-4832-8B2B-9B8829D501C3}" srcId="{0A0B0390-E2C2-4F44-B2EA-F8D51073E78D}" destId="{700464F2-06B9-49ED-9158-04B63E8BF2B1}" srcOrd="2" destOrd="0" parTransId="{717EC107-D2F3-4E6A-B2B6-13830C9FADBE}" sibTransId="{F4DE6352-7168-4584-9004-652863EFC4FE}"/>
    <dgm:cxn modelId="{59692326-5812-48C6-B300-486F828BFA80}" srcId="{0A0B0390-E2C2-4F44-B2EA-F8D51073E78D}" destId="{73AE0F17-0601-4716-A872-ABC379800389}" srcOrd="0" destOrd="0" parTransId="{A28F4735-C0FF-4590-B1AF-840D779FC3FF}" sibTransId="{0202B6B4-6BB9-41A1-A708-D4761536000E}"/>
    <dgm:cxn modelId="{1F5B0037-CFD5-4340-AAF9-24D9165B6207}" type="presOf" srcId="{4886E7A5-B802-41F9-9E21-B0767BD18B2B}" destId="{0F526EDB-FF9F-480A-80AB-84F3CA2024D0}" srcOrd="0" destOrd="0" presId="urn:microsoft.com/office/officeart/2005/8/layout/pyramid2"/>
    <dgm:cxn modelId="{58C65B46-EE55-4D02-A464-B57179E272C4}" type="presOf" srcId="{73AE0F17-0601-4716-A872-ABC379800389}" destId="{F609EEF4-8898-422C-87BD-5C22F8B2E9AF}" srcOrd="0" destOrd="0" presId="urn:microsoft.com/office/officeart/2005/8/layout/pyramid2"/>
    <dgm:cxn modelId="{BECA0A6F-F83D-480D-B3D9-8AFF1B329471}" type="presOf" srcId="{700464F2-06B9-49ED-9158-04B63E8BF2B1}" destId="{E1DE5400-DB2C-4E91-8879-8AA5692332C2}" srcOrd="0" destOrd="0" presId="urn:microsoft.com/office/officeart/2005/8/layout/pyramid2"/>
    <dgm:cxn modelId="{663E0FB5-63E7-4461-9D99-D7D8683B2060}" srcId="{0A0B0390-E2C2-4F44-B2EA-F8D51073E78D}" destId="{4886E7A5-B802-41F9-9E21-B0767BD18B2B}" srcOrd="1" destOrd="0" parTransId="{A74BF1CB-B25F-473A-ADD9-A08C5E99D37E}" sibTransId="{36D9CCD5-F17F-46C7-BFAB-C1887D189F1A}"/>
    <dgm:cxn modelId="{47576047-687C-46DF-B0C6-3D7D64C3C4D3}" type="presParOf" srcId="{64C7EB60-9184-4A3C-9B1B-F20CEAEE28D1}" destId="{3D255C68-6C54-4A29-9CFC-50438F80DDE7}" srcOrd="0" destOrd="0" presId="urn:microsoft.com/office/officeart/2005/8/layout/pyramid2"/>
    <dgm:cxn modelId="{48F8332F-6F67-452D-94F4-D5C2DA7D03A1}" type="presParOf" srcId="{64C7EB60-9184-4A3C-9B1B-F20CEAEE28D1}" destId="{51B326F7-0C7B-4701-9E87-A6394BBC046A}" srcOrd="1" destOrd="0" presId="urn:microsoft.com/office/officeart/2005/8/layout/pyramid2"/>
    <dgm:cxn modelId="{746D44F5-5652-4B71-83C3-5EE7369CA757}" type="presParOf" srcId="{51B326F7-0C7B-4701-9E87-A6394BBC046A}" destId="{F609EEF4-8898-422C-87BD-5C22F8B2E9AF}" srcOrd="0" destOrd="0" presId="urn:microsoft.com/office/officeart/2005/8/layout/pyramid2"/>
    <dgm:cxn modelId="{3400C668-4BE8-4570-AF3D-76AD3AE268F1}" type="presParOf" srcId="{51B326F7-0C7B-4701-9E87-A6394BBC046A}" destId="{5B2DBD08-0754-4C3D-9D20-DD11BEC8FE06}" srcOrd="1" destOrd="0" presId="urn:microsoft.com/office/officeart/2005/8/layout/pyramid2"/>
    <dgm:cxn modelId="{FAC013D3-3CFE-442F-B920-E554FE298AD7}" type="presParOf" srcId="{51B326F7-0C7B-4701-9E87-A6394BBC046A}" destId="{0F526EDB-FF9F-480A-80AB-84F3CA2024D0}" srcOrd="2" destOrd="0" presId="urn:microsoft.com/office/officeart/2005/8/layout/pyramid2"/>
    <dgm:cxn modelId="{89D1742D-6773-4BE4-9DCF-7640CA5A8EB0}" type="presParOf" srcId="{51B326F7-0C7B-4701-9E87-A6394BBC046A}" destId="{3A9CA3E4-8F27-4DF1-AA6C-D65081C42E47}" srcOrd="3" destOrd="0" presId="urn:microsoft.com/office/officeart/2005/8/layout/pyramid2"/>
    <dgm:cxn modelId="{FE4CCD47-E059-4DBA-B7ED-3941A6A7B6E4}" type="presParOf" srcId="{51B326F7-0C7B-4701-9E87-A6394BBC046A}" destId="{E1DE5400-DB2C-4E91-8879-8AA5692332C2}" srcOrd="4" destOrd="0" presId="urn:microsoft.com/office/officeart/2005/8/layout/pyramid2"/>
    <dgm:cxn modelId="{AD5C5D71-5DD2-4D33-8D4A-37F2B2E50A89}" type="presParOf" srcId="{51B326F7-0C7B-4701-9E87-A6394BBC046A}" destId="{974BF98F-69E8-4833-AB5E-0B19EA2DBD57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4D5DD56-E71C-407E-B9E8-63A8E1A5CB15}" type="doc">
      <dgm:prSet loTypeId="urn:microsoft.com/office/officeart/2005/8/layout/hierarchy2" loCatId="hierarchy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1235EC23-8645-4FC8-930B-3B8D54683627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РАСХОДЫ</a:t>
          </a:r>
        </a:p>
      </dgm:t>
    </dgm:pt>
    <dgm:pt modelId="{BA51F6F3-7B46-432B-8EED-5EA2F5C037E6}" type="parTrans" cxnId="{F6188C1F-9EB3-466E-A7DA-230307AA55F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6CD28E9-8120-44C8-9A34-70DAB5F38A9E}" type="sibTrans" cxnId="{F6188C1F-9EB3-466E-A7DA-230307AA55F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85BD883-06B5-4304-9A46-6C72C97F8972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Программные расходы</a:t>
          </a:r>
        </a:p>
      </dgm:t>
    </dgm:pt>
    <dgm:pt modelId="{7EA61859-4FEC-4D98-9019-F4DF0059E1A9}" type="parTrans" cxnId="{F62EC5A0-A0BA-4B99-9DEB-13526BA4003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2728DA0-820B-4E77-BDC6-1AAF3B34A3D8}" type="sibTrans" cxnId="{F62EC5A0-A0BA-4B99-9DEB-13526BA4003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ACBE861-A687-485F-8068-8100413F8D7C}">
      <dgm:prSet phldrT="[Текст]" custT="1"/>
      <dgm:spPr>
        <a:solidFill>
          <a:srgbClr val="00B0F0"/>
        </a:solidFill>
      </dgm:spPr>
      <dgm:t>
        <a:bodyPr/>
        <a:lstStyle/>
        <a:p>
          <a:pPr algn="l"/>
          <a:r>
            <a: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</a:t>
          </a:r>
          <a:r>
            <a: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Развитие ЖКХ</a:t>
          </a:r>
        </a:p>
      </dgm:t>
    </dgm:pt>
    <dgm:pt modelId="{8464E1BC-DC7F-4D3B-9F40-95B55874B54B}" type="parTrans" cxnId="{0645E569-A785-4E1E-81B0-B218EC16360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81443E0-16BC-420D-8EAE-278733667639}" type="sibTrans" cxnId="{0645E569-A785-4E1E-81B0-B218EC16360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5622AC0-46D4-406A-A4CC-2081983C0238}">
      <dgm:prSet phldrT="[Текст]" custT="1"/>
      <dgm:spPr>
        <a:solidFill>
          <a:srgbClr val="00B0F0"/>
        </a:solidFill>
      </dgm:spPr>
      <dgm:t>
        <a:bodyPr/>
        <a:lstStyle/>
        <a:p>
          <a:pPr algn="l"/>
          <a:r>
            <a: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 </a:t>
          </a:r>
          <a:r>
            <a: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Доступное жилье</a:t>
          </a:r>
        </a:p>
      </dgm:t>
    </dgm:pt>
    <dgm:pt modelId="{9487C681-C80C-4D64-A894-65BFF391DD26}" type="parTrans" cxnId="{C114DBFE-0CAA-45BE-A47C-72226FE28CC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5AC669E-3577-48B6-9F44-EF10693A5EBC}" type="sibTrans" cxnId="{C114DBFE-0CAA-45BE-A47C-72226FE28CC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91D7480-AC00-4304-887C-F411A4CE41DA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Непрограммные расходы</a:t>
          </a:r>
        </a:p>
      </dgm:t>
    </dgm:pt>
    <dgm:pt modelId="{B8F499EB-6188-497A-AF11-B4939389CEA0}" type="parTrans" cxnId="{1BC798DC-5861-4972-90B6-DAE3C8542BD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A40C8EA-905A-4850-BF60-12DE461F8D8D}" type="sibTrans" cxnId="{1BC798DC-5861-4972-90B6-DAE3C8542BD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8389D91-FEC5-4781-B5D3-3340AA4A1BEF}">
      <dgm:prSet phldrT="[Текст]" custT="1"/>
      <dgm:spPr>
        <a:solidFill>
          <a:srgbClr val="00B0F0"/>
        </a:solidFill>
      </dgm:spPr>
      <dgm:t>
        <a:bodyPr/>
        <a:lstStyle/>
        <a:p>
          <a:pPr algn="l"/>
          <a:r>
            <a: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</a:t>
          </a:r>
          <a:r>
            <a: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5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Развитие транспортного комплекса и улично-дорожной сети</a:t>
          </a:r>
        </a:p>
      </dgm:t>
    </dgm:pt>
    <dgm:pt modelId="{5F6A5D2F-2DDC-4061-A95D-3BA885F70B32}" type="parTrans" cxnId="{1A95B2D6-AA83-4C2C-A2BA-6B546CFD0ED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D52D510-D802-417F-BEEC-CFB3665BEAEF}" type="sibTrans" cxnId="{1A95B2D6-AA83-4C2C-A2BA-6B546CFD0ED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5B7AFC3-8502-406B-8CA5-9E30D565E78C}">
      <dgm:prSet phldrT="[Текст]" custT="1"/>
      <dgm:spPr>
        <a:solidFill>
          <a:srgbClr val="00B0F0"/>
        </a:solidFill>
      </dgm:spPr>
      <dgm:t>
        <a:bodyPr/>
        <a:lstStyle/>
        <a:p>
          <a:pPr algn="l"/>
          <a:r>
            <a: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4</a:t>
          </a:r>
          <a:r>
            <a: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Благоустройство</a:t>
          </a:r>
        </a:p>
      </dgm:t>
    </dgm:pt>
    <dgm:pt modelId="{55423534-7592-4DA9-8CB1-504EA5355355}" type="parTrans" cxnId="{38FF8401-776E-48C0-B3B6-E1BCE912633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51E63D0-789D-436F-9DB6-5964EC71DC8F}" type="sibTrans" cxnId="{38FF8401-776E-48C0-B3B6-E1BCE912633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D0CDD63-9F27-48EA-9DA9-5AB924AD7EAB}">
      <dgm:prSet phldrT="[Текст]" custT="1"/>
      <dgm:spPr>
        <a:solidFill>
          <a:srgbClr val="00B0F0"/>
        </a:solidFill>
      </dgm:spPr>
      <dgm:t>
        <a:bodyPr/>
        <a:lstStyle/>
        <a:p>
          <a:pPr algn="l"/>
          <a:r>
            <a: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5</a:t>
          </a:r>
          <a:r>
            <a: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Безопасный город</a:t>
          </a:r>
        </a:p>
      </dgm:t>
    </dgm:pt>
    <dgm:pt modelId="{A18BB309-B469-4A45-B866-D005F35E7A20}" type="parTrans" cxnId="{EA9D4814-16F0-499B-9AFF-586740BDC0C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BF46749-F1EE-46FA-8C39-C314DDC7C130}" type="sibTrans" cxnId="{EA9D4814-16F0-499B-9AFF-586740BDC0C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7FCF81E-2473-451A-B595-523F587AB5CE}">
      <dgm:prSet phldrT="[Текст]" custT="1"/>
      <dgm:spPr>
        <a:solidFill>
          <a:srgbClr val="00B0F0"/>
        </a:solidFill>
      </dgm:spPr>
      <dgm:t>
        <a:bodyPr/>
        <a:lstStyle/>
        <a:p>
          <a:pPr algn="l"/>
          <a:r>
            <a: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6</a:t>
          </a:r>
          <a:r>
            <a: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5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Поддержка приоритетных отраслей экономики</a:t>
          </a:r>
        </a:p>
      </dgm:t>
    </dgm:pt>
    <dgm:pt modelId="{1512C290-0DCB-49D8-868D-90365ED39849}" type="parTrans" cxnId="{B35BC247-B465-4780-AFA3-FA05C7031E0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811F70F-7DEE-4659-A0B1-4C612CEC21D9}" type="sibTrans" cxnId="{B35BC247-B465-4780-AFA3-FA05C7031E0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97B40CE-29FD-49C5-80B4-C51A89DCC5B6}">
      <dgm:prSet phldrT="[Текст]" custT="1"/>
      <dgm:spPr>
        <a:solidFill>
          <a:srgbClr val="00B0F0"/>
        </a:solidFill>
      </dgm:spPr>
      <dgm:t>
        <a:bodyPr/>
        <a:lstStyle/>
        <a:p>
          <a:pPr algn="l"/>
          <a:r>
            <a: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7</a:t>
          </a:r>
          <a:r>
            <a: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Совершенствование механизмов управления СМО</a:t>
          </a:r>
        </a:p>
      </dgm:t>
    </dgm:pt>
    <dgm:pt modelId="{A8CB6FC4-C453-4F43-AE90-5B47167FBA91}" type="parTrans" cxnId="{C349824C-E8F2-44A9-A092-3DCA27165BC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7FB3BBF-5F27-4A9F-8AFF-D7DAC08095B7}" type="sibTrans" cxnId="{C349824C-E8F2-44A9-A092-3DCA27165BC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2984EBC-0786-43EC-925F-C37B23D4F635}">
      <dgm:prSet phldrT="[Текст]" custT="1"/>
      <dgm:spPr>
        <a:solidFill>
          <a:srgbClr val="00B0F0"/>
        </a:solidFill>
      </dgm:spPr>
      <dgm:t>
        <a:bodyPr/>
        <a:lstStyle/>
        <a:p>
          <a:pPr algn="l"/>
          <a:r>
            <a: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8</a:t>
          </a:r>
          <a:r>
            <a: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Развитие культуры, досуга и спорта</a:t>
          </a:r>
        </a:p>
      </dgm:t>
    </dgm:pt>
    <dgm:pt modelId="{EEF2FF6A-3FF4-4275-AD16-785F5FC350A4}" type="parTrans" cxnId="{EE3585F2-6761-45A5-8667-A0BE17E8C59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6F3FE9F-59AD-4F6B-8DC8-D57D975CE4C2}" type="sibTrans" cxnId="{EE3585F2-6761-45A5-8667-A0BE17E8C59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9C39725-9EC7-4232-9EC6-39C9BB9261A7}">
      <dgm:prSet phldrT="[Текст]" custT="1"/>
      <dgm:spPr>
        <a:solidFill>
          <a:srgbClr val="00B0F0"/>
        </a:solidFill>
      </dgm:spPr>
      <dgm:t>
        <a:bodyPr/>
        <a:lstStyle/>
        <a:p>
          <a:pPr algn="l"/>
          <a:r>
            <a: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9</a:t>
          </a:r>
          <a:r>
            <a: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Доступная среда</a:t>
          </a:r>
        </a:p>
      </dgm:t>
    </dgm:pt>
    <dgm:pt modelId="{74BF9B8A-E2AA-4C9F-8A40-CD94B712C444}" type="parTrans" cxnId="{78B1E9D3-C720-4449-A4AC-BC75986A353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F79AEE1-6C23-43A9-83B7-4EFE44472AFA}" type="sibTrans" cxnId="{78B1E9D3-C720-4449-A4AC-BC75986A353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2BBB68E-C174-488C-8543-97FCBF741E81}">
      <dgm:prSet phldrT="[Текст]" custT="1"/>
      <dgm:spPr>
        <a:solidFill>
          <a:srgbClr val="00B0F0"/>
        </a:solidFill>
      </dgm:spPr>
      <dgm:t>
        <a:bodyPr/>
        <a:lstStyle/>
        <a:p>
          <a:pPr algn="l"/>
          <a:r>
            <a: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10 </a:t>
          </a:r>
          <a:r>
            <a: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Развитие градостроительной деятельности  и земельных отношений  на территории СМО</a:t>
          </a:r>
        </a:p>
      </dgm:t>
    </dgm:pt>
    <dgm:pt modelId="{9BDE5642-190A-48AB-9455-0247DC5801B7}" type="parTrans" cxnId="{2B18ABEF-32A5-4E1D-B673-099625382C7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0755661-4DAB-4D49-9DEB-96F7E56F7B83}" type="sibTrans" cxnId="{2B18ABEF-32A5-4E1D-B673-099625382C7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39D3B66-104C-42D9-985C-285CCD76BB63}">
      <dgm:prSet phldrT="[Текст]" custT="1"/>
      <dgm:spPr>
        <a:solidFill>
          <a:srgbClr val="00B0F0"/>
        </a:solidFill>
      </dgm:spPr>
      <dgm:t>
        <a:bodyPr/>
        <a:lstStyle/>
        <a:p>
          <a:pPr algn="l"/>
          <a:r>
            <a: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11</a:t>
          </a:r>
          <a:r>
            <a: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Повышение качества управления муниципальным имуществом СМО</a:t>
          </a:r>
          <a:endParaRPr lang="ru-RU" sz="145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18E11ED-76AF-4DD6-953F-7AF9B320FF78}" type="parTrans" cxnId="{90840075-E05D-4CFC-8649-D8294B82251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2DBCE74-877B-4E09-8B91-5AB958E277FF}" type="sibTrans" cxnId="{90840075-E05D-4CFC-8649-D8294B82251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E0EE5D1-F014-4F13-A0B6-B8BC149862CF}">
      <dgm:prSet phldrT="[Текст]" custT="1"/>
      <dgm:spPr>
        <a:solidFill>
          <a:srgbClr val="00B0F0"/>
        </a:solidFill>
      </dgm:spPr>
      <dgm:t>
        <a:bodyPr/>
        <a:lstStyle/>
        <a:p>
          <a:pPr algn="l"/>
          <a:r>
            <a: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12</a:t>
          </a:r>
          <a:r>
            <a: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Защита прав потребителей на территории Слюдянского муниципального образования</a:t>
          </a:r>
        </a:p>
      </dgm:t>
    </dgm:pt>
    <dgm:pt modelId="{1F03AF57-F818-408F-A688-7D7A2C590FD1}" type="parTrans" cxnId="{E8F0BA17-994D-4B70-9B38-FBB6E496D88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09BB13A-AB3B-4D0B-8A75-CF807465E184}" type="sibTrans" cxnId="{E8F0BA17-994D-4B70-9B38-FBB6E496D88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9D0F9BA-3CE0-4D5A-8526-3456B986589D}" type="pres">
      <dgm:prSet presAssocID="{E4D5DD56-E71C-407E-B9E8-63A8E1A5CB15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567484CF-3593-4E64-B41B-83995F08EFB0}" type="pres">
      <dgm:prSet presAssocID="{1235EC23-8645-4FC8-930B-3B8D54683627}" presName="root1" presStyleCnt="0"/>
      <dgm:spPr/>
    </dgm:pt>
    <dgm:pt modelId="{8262E72D-27FB-4D9B-B994-F491831BBC25}" type="pres">
      <dgm:prSet presAssocID="{1235EC23-8645-4FC8-930B-3B8D54683627}" presName="LevelOneTextNode" presStyleLbl="node0" presStyleIdx="0" presStyleCnt="1" custScaleX="119149" custScaleY="181892" custLinFactNeighborX="-41129" custLinFactNeighborY="-98270">
        <dgm:presLayoutVars>
          <dgm:chPref val="3"/>
        </dgm:presLayoutVars>
      </dgm:prSet>
      <dgm:spPr/>
    </dgm:pt>
    <dgm:pt modelId="{02604B04-9154-4703-8B4A-5901513B7A74}" type="pres">
      <dgm:prSet presAssocID="{1235EC23-8645-4FC8-930B-3B8D54683627}" presName="level2hierChild" presStyleCnt="0"/>
      <dgm:spPr/>
    </dgm:pt>
    <dgm:pt modelId="{A16AE68F-4DC1-44B5-9640-EA127761D867}" type="pres">
      <dgm:prSet presAssocID="{7EA61859-4FEC-4D98-9019-F4DF0059E1A9}" presName="conn2-1" presStyleLbl="parChTrans1D2" presStyleIdx="0" presStyleCnt="2"/>
      <dgm:spPr/>
    </dgm:pt>
    <dgm:pt modelId="{DF5C2FAB-C50A-4B8D-A4AD-20F111882320}" type="pres">
      <dgm:prSet presAssocID="{7EA61859-4FEC-4D98-9019-F4DF0059E1A9}" presName="connTx" presStyleLbl="parChTrans1D2" presStyleIdx="0" presStyleCnt="2"/>
      <dgm:spPr/>
    </dgm:pt>
    <dgm:pt modelId="{E1F92BB1-599E-4674-B5CF-5C149905CA8C}" type="pres">
      <dgm:prSet presAssocID="{685BD883-06B5-4304-9A46-6C72C97F8972}" presName="root2" presStyleCnt="0"/>
      <dgm:spPr/>
    </dgm:pt>
    <dgm:pt modelId="{FF2FFD4B-1844-4EC4-9F9C-49ECDCDE1564}" type="pres">
      <dgm:prSet presAssocID="{685BD883-06B5-4304-9A46-6C72C97F8972}" presName="LevelTwoTextNode" presStyleLbl="node2" presStyleIdx="0" presStyleCnt="2" custScaleX="154007" custScaleY="181215" custLinFactY="-100000" custLinFactNeighborX="-24327" custLinFactNeighborY="-141915">
        <dgm:presLayoutVars>
          <dgm:chPref val="3"/>
        </dgm:presLayoutVars>
      </dgm:prSet>
      <dgm:spPr/>
    </dgm:pt>
    <dgm:pt modelId="{04E30FB0-F26F-46F4-8411-1AA2128460EC}" type="pres">
      <dgm:prSet presAssocID="{685BD883-06B5-4304-9A46-6C72C97F8972}" presName="level3hierChild" presStyleCnt="0"/>
      <dgm:spPr/>
    </dgm:pt>
    <dgm:pt modelId="{5BE7A557-8C60-4151-809F-68BDAA47B8A7}" type="pres">
      <dgm:prSet presAssocID="{8464E1BC-DC7F-4D3B-9F40-95B55874B54B}" presName="conn2-1" presStyleLbl="parChTrans1D3" presStyleIdx="0" presStyleCnt="12"/>
      <dgm:spPr/>
    </dgm:pt>
    <dgm:pt modelId="{05F1A8FF-7604-4FD1-9EC6-9390A4F61F1E}" type="pres">
      <dgm:prSet presAssocID="{8464E1BC-DC7F-4D3B-9F40-95B55874B54B}" presName="connTx" presStyleLbl="parChTrans1D3" presStyleIdx="0" presStyleCnt="12"/>
      <dgm:spPr/>
    </dgm:pt>
    <dgm:pt modelId="{1B9D1519-DADF-489B-A050-BA701640F2EE}" type="pres">
      <dgm:prSet presAssocID="{5ACBE861-A687-485F-8068-8100413F8D7C}" presName="root2" presStyleCnt="0"/>
      <dgm:spPr/>
    </dgm:pt>
    <dgm:pt modelId="{248DE1DA-0009-4CD5-A24C-0D84960E7733}" type="pres">
      <dgm:prSet presAssocID="{5ACBE861-A687-485F-8068-8100413F8D7C}" presName="LevelTwoTextNode" presStyleLbl="node3" presStyleIdx="0" presStyleCnt="12" custScaleX="384157" custScaleY="72168" custLinFactNeighborX="2451" custLinFactNeighborY="-16998">
        <dgm:presLayoutVars>
          <dgm:chPref val="3"/>
        </dgm:presLayoutVars>
      </dgm:prSet>
      <dgm:spPr/>
    </dgm:pt>
    <dgm:pt modelId="{8D36734E-EB0C-477E-B272-126630635868}" type="pres">
      <dgm:prSet presAssocID="{5ACBE861-A687-485F-8068-8100413F8D7C}" presName="level3hierChild" presStyleCnt="0"/>
      <dgm:spPr/>
    </dgm:pt>
    <dgm:pt modelId="{2793DEB9-5AA5-46BC-914E-C07EFA96F5F4}" type="pres">
      <dgm:prSet presAssocID="{9487C681-C80C-4D64-A894-65BFF391DD26}" presName="conn2-1" presStyleLbl="parChTrans1D3" presStyleIdx="1" presStyleCnt="12"/>
      <dgm:spPr/>
    </dgm:pt>
    <dgm:pt modelId="{698BE5A8-3DB4-4F43-9A27-CD897CE617D2}" type="pres">
      <dgm:prSet presAssocID="{9487C681-C80C-4D64-A894-65BFF391DD26}" presName="connTx" presStyleLbl="parChTrans1D3" presStyleIdx="1" presStyleCnt="12"/>
      <dgm:spPr/>
    </dgm:pt>
    <dgm:pt modelId="{2B7CFFCF-9674-4302-BD5F-5B98EB85C155}" type="pres">
      <dgm:prSet presAssocID="{A5622AC0-46D4-406A-A4CC-2081983C0238}" presName="root2" presStyleCnt="0"/>
      <dgm:spPr/>
    </dgm:pt>
    <dgm:pt modelId="{3519E2E2-CD7E-4F21-8279-7FCC62DBC343}" type="pres">
      <dgm:prSet presAssocID="{A5622AC0-46D4-406A-A4CC-2081983C0238}" presName="LevelTwoTextNode" presStyleLbl="node3" presStyleIdx="1" presStyleCnt="12" custScaleX="384293" custScaleY="65739">
        <dgm:presLayoutVars>
          <dgm:chPref val="3"/>
        </dgm:presLayoutVars>
      </dgm:prSet>
      <dgm:spPr/>
    </dgm:pt>
    <dgm:pt modelId="{AD9B94A7-7792-4690-B548-2A9E4EC92059}" type="pres">
      <dgm:prSet presAssocID="{A5622AC0-46D4-406A-A4CC-2081983C0238}" presName="level3hierChild" presStyleCnt="0"/>
      <dgm:spPr/>
    </dgm:pt>
    <dgm:pt modelId="{798A0B89-F63F-476A-A7EA-3262CD652518}" type="pres">
      <dgm:prSet presAssocID="{5F6A5D2F-2DDC-4061-A95D-3BA885F70B32}" presName="conn2-1" presStyleLbl="parChTrans1D3" presStyleIdx="2" presStyleCnt="12"/>
      <dgm:spPr/>
    </dgm:pt>
    <dgm:pt modelId="{AEE13D92-4FDA-4FF3-8028-749327061750}" type="pres">
      <dgm:prSet presAssocID="{5F6A5D2F-2DDC-4061-A95D-3BA885F70B32}" presName="connTx" presStyleLbl="parChTrans1D3" presStyleIdx="2" presStyleCnt="12"/>
      <dgm:spPr/>
    </dgm:pt>
    <dgm:pt modelId="{4C1FCAF4-21E2-44C9-8E76-E763297FCDC7}" type="pres">
      <dgm:prSet presAssocID="{C8389D91-FEC5-4781-B5D3-3340AA4A1BEF}" presName="root2" presStyleCnt="0"/>
      <dgm:spPr/>
    </dgm:pt>
    <dgm:pt modelId="{D790BF21-2E55-48E3-A549-DB0EDB899F20}" type="pres">
      <dgm:prSet presAssocID="{C8389D91-FEC5-4781-B5D3-3340AA4A1BEF}" presName="LevelTwoTextNode" presStyleLbl="node3" presStyleIdx="2" presStyleCnt="12" custScaleX="384983" custScaleY="92054">
        <dgm:presLayoutVars>
          <dgm:chPref val="3"/>
        </dgm:presLayoutVars>
      </dgm:prSet>
      <dgm:spPr/>
    </dgm:pt>
    <dgm:pt modelId="{1BB9D50A-6640-4C62-9514-FC4EBDE5CFE9}" type="pres">
      <dgm:prSet presAssocID="{C8389D91-FEC5-4781-B5D3-3340AA4A1BEF}" presName="level3hierChild" presStyleCnt="0"/>
      <dgm:spPr/>
    </dgm:pt>
    <dgm:pt modelId="{FFB351E9-272C-4993-897D-2D4A50545350}" type="pres">
      <dgm:prSet presAssocID="{55423534-7592-4DA9-8CB1-504EA5355355}" presName="conn2-1" presStyleLbl="parChTrans1D3" presStyleIdx="3" presStyleCnt="12"/>
      <dgm:spPr/>
    </dgm:pt>
    <dgm:pt modelId="{5E44F16A-EE04-493B-B999-A580510B4F39}" type="pres">
      <dgm:prSet presAssocID="{55423534-7592-4DA9-8CB1-504EA5355355}" presName="connTx" presStyleLbl="parChTrans1D3" presStyleIdx="3" presStyleCnt="12"/>
      <dgm:spPr/>
    </dgm:pt>
    <dgm:pt modelId="{1D22259F-9F62-4269-8ED7-79BF78CF2B9D}" type="pres">
      <dgm:prSet presAssocID="{75B7AFC3-8502-406B-8CA5-9E30D565E78C}" presName="root2" presStyleCnt="0"/>
      <dgm:spPr/>
    </dgm:pt>
    <dgm:pt modelId="{4FDC8F1B-4ACC-463F-81C6-E37B524229BE}" type="pres">
      <dgm:prSet presAssocID="{75B7AFC3-8502-406B-8CA5-9E30D565E78C}" presName="LevelTwoTextNode" presStyleLbl="node3" presStyleIdx="3" presStyleCnt="12" custScaleX="384983" custScaleY="72352">
        <dgm:presLayoutVars>
          <dgm:chPref val="3"/>
        </dgm:presLayoutVars>
      </dgm:prSet>
      <dgm:spPr/>
    </dgm:pt>
    <dgm:pt modelId="{95B07DA3-88B4-41BC-B5A5-8D7858F8A8DE}" type="pres">
      <dgm:prSet presAssocID="{75B7AFC3-8502-406B-8CA5-9E30D565E78C}" presName="level3hierChild" presStyleCnt="0"/>
      <dgm:spPr/>
    </dgm:pt>
    <dgm:pt modelId="{9C325AC1-3366-4C17-A62C-4B0AB8679859}" type="pres">
      <dgm:prSet presAssocID="{A18BB309-B469-4A45-B866-D005F35E7A20}" presName="conn2-1" presStyleLbl="parChTrans1D3" presStyleIdx="4" presStyleCnt="12"/>
      <dgm:spPr/>
    </dgm:pt>
    <dgm:pt modelId="{B379E68E-B300-4D80-9353-055D11B47968}" type="pres">
      <dgm:prSet presAssocID="{A18BB309-B469-4A45-B866-D005F35E7A20}" presName="connTx" presStyleLbl="parChTrans1D3" presStyleIdx="4" presStyleCnt="12"/>
      <dgm:spPr/>
    </dgm:pt>
    <dgm:pt modelId="{41773BC1-50A7-4C38-A9C2-0A44AE0FFD02}" type="pres">
      <dgm:prSet presAssocID="{3D0CDD63-9F27-48EA-9DA9-5AB924AD7EAB}" presName="root2" presStyleCnt="0"/>
      <dgm:spPr/>
    </dgm:pt>
    <dgm:pt modelId="{4C88876B-BBAA-485A-8174-491A3D2373A2}" type="pres">
      <dgm:prSet presAssocID="{3D0CDD63-9F27-48EA-9DA9-5AB924AD7EAB}" presName="LevelTwoTextNode" presStyleLbl="node3" presStyleIdx="4" presStyleCnt="12" custScaleX="384983" custScaleY="74776">
        <dgm:presLayoutVars>
          <dgm:chPref val="3"/>
        </dgm:presLayoutVars>
      </dgm:prSet>
      <dgm:spPr/>
    </dgm:pt>
    <dgm:pt modelId="{BD0D3DC6-C670-4006-85AD-680EF21874A9}" type="pres">
      <dgm:prSet presAssocID="{3D0CDD63-9F27-48EA-9DA9-5AB924AD7EAB}" presName="level3hierChild" presStyleCnt="0"/>
      <dgm:spPr/>
    </dgm:pt>
    <dgm:pt modelId="{F821FCAE-37D4-490C-8906-B95B2E93F14D}" type="pres">
      <dgm:prSet presAssocID="{1512C290-0DCB-49D8-868D-90365ED39849}" presName="conn2-1" presStyleLbl="parChTrans1D3" presStyleIdx="5" presStyleCnt="12"/>
      <dgm:spPr/>
    </dgm:pt>
    <dgm:pt modelId="{2B9EF9EF-3928-4FA2-A198-701C8C2C0659}" type="pres">
      <dgm:prSet presAssocID="{1512C290-0DCB-49D8-868D-90365ED39849}" presName="connTx" presStyleLbl="parChTrans1D3" presStyleIdx="5" presStyleCnt="12"/>
      <dgm:spPr/>
    </dgm:pt>
    <dgm:pt modelId="{150D8265-1558-4D27-B593-3CF755E28227}" type="pres">
      <dgm:prSet presAssocID="{D7FCF81E-2473-451A-B595-523F587AB5CE}" presName="root2" presStyleCnt="0"/>
      <dgm:spPr/>
    </dgm:pt>
    <dgm:pt modelId="{4C7E59EB-E85D-43F0-9BB6-C8A63B68A395}" type="pres">
      <dgm:prSet presAssocID="{D7FCF81E-2473-451A-B595-523F587AB5CE}" presName="LevelTwoTextNode" presStyleLbl="node3" presStyleIdx="5" presStyleCnt="12" custScaleX="384983" custScaleY="72039">
        <dgm:presLayoutVars>
          <dgm:chPref val="3"/>
        </dgm:presLayoutVars>
      </dgm:prSet>
      <dgm:spPr/>
    </dgm:pt>
    <dgm:pt modelId="{E31FBD5D-6DF3-48E4-878C-9BED2BD1C740}" type="pres">
      <dgm:prSet presAssocID="{D7FCF81E-2473-451A-B595-523F587AB5CE}" presName="level3hierChild" presStyleCnt="0"/>
      <dgm:spPr/>
    </dgm:pt>
    <dgm:pt modelId="{6C55E896-D81A-40C7-AD7A-2736A7C26689}" type="pres">
      <dgm:prSet presAssocID="{A8CB6FC4-C453-4F43-AE90-5B47167FBA91}" presName="conn2-1" presStyleLbl="parChTrans1D3" presStyleIdx="6" presStyleCnt="12"/>
      <dgm:spPr/>
    </dgm:pt>
    <dgm:pt modelId="{3BD3CDF4-8C6F-4E2A-9AD5-7E32278310F0}" type="pres">
      <dgm:prSet presAssocID="{A8CB6FC4-C453-4F43-AE90-5B47167FBA91}" presName="connTx" presStyleLbl="parChTrans1D3" presStyleIdx="6" presStyleCnt="12"/>
      <dgm:spPr/>
    </dgm:pt>
    <dgm:pt modelId="{242CE72C-403C-4257-98AD-C94616412CF3}" type="pres">
      <dgm:prSet presAssocID="{297B40CE-29FD-49C5-80B4-C51A89DCC5B6}" presName="root2" presStyleCnt="0"/>
      <dgm:spPr/>
    </dgm:pt>
    <dgm:pt modelId="{19EEFEE1-EC3B-4C9C-8C9C-78E182C4C1C4}" type="pres">
      <dgm:prSet presAssocID="{297B40CE-29FD-49C5-80B4-C51A89DCC5B6}" presName="LevelTwoTextNode" presStyleLbl="node3" presStyleIdx="6" presStyleCnt="12" custScaleX="384238" custScaleY="96093">
        <dgm:presLayoutVars>
          <dgm:chPref val="3"/>
        </dgm:presLayoutVars>
      </dgm:prSet>
      <dgm:spPr/>
    </dgm:pt>
    <dgm:pt modelId="{BC28D6A3-6766-4057-B32D-CF6075409C59}" type="pres">
      <dgm:prSet presAssocID="{297B40CE-29FD-49C5-80B4-C51A89DCC5B6}" presName="level3hierChild" presStyleCnt="0"/>
      <dgm:spPr/>
    </dgm:pt>
    <dgm:pt modelId="{C09FB456-54B3-4E70-B57D-4A3BAD4A18F0}" type="pres">
      <dgm:prSet presAssocID="{EEF2FF6A-3FF4-4275-AD16-785F5FC350A4}" presName="conn2-1" presStyleLbl="parChTrans1D3" presStyleIdx="7" presStyleCnt="12"/>
      <dgm:spPr/>
    </dgm:pt>
    <dgm:pt modelId="{FBBA07A7-915E-4270-AEBC-CF713C1E1C13}" type="pres">
      <dgm:prSet presAssocID="{EEF2FF6A-3FF4-4275-AD16-785F5FC350A4}" presName="connTx" presStyleLbl="parChTrans1D3" presStyleIdx="7" presStyleCnt="12"/>
      <dgm:spPr/>
    </dgm:pt>
    <dgm:pt modelId="{071C6AA8-5DD4-4917-B4CC-88AB299EC2E5}" type="pres">
      <dgm:prSet presAssocID="{52984EBC-0786-43EC-925F-C37B23D4F635}" presName="root2" presStyleCnt="0"/>
      <dgm:spPr/>
    </dgm:pt>
    <dgm:pt modelId="{159DED6E-F305-4F83-B777-8A55FC846331}" type="pres">
      <dgm:prSet presAssocID="{52984EBC-0786-43EC-925F-C37B23D4F635}" presName="LevelTwoTextNode" presStyleLbl="node3" presStyleIdx="7" presStyleCnt="12" custScaleX="384264" custScaleY="64314">
        <dgm:presLayoutVars>
          <dgm:chPref val="3"/>
        </dgm:presLayoutVars>
      </dgm:prSet>
      <dgm:spPr/>
    </dgm:pt>
    <dgm:pt modelId="{C1080D0E-803E-4AD7-B190-B52F466832AA}" type="pres">
      <dgm:prSet presAssocID="{52984EBC-0786-43EC-925F-C37B23D4F635}" presName="level3hierChild" presStyleCnt="0"/>
      <dgm:spPr/>
    </dgm:pt>
    <dgm:pt modelId="{54E358F5-1721-4085-983A-2ABF41631DEE}" type="pres">
      <dgm:prSet presAssocID="{74BF9B8A-E2AA-4C9F-8A40-CD94B712C444}" presName="conn2-1" presStyleLbl="parChTrans1D3" presStyleIdx="8" presStyleCnt="12"/>
      <dgm:spPr/>
    </dgm:pt>
    <dgm:pt modelId="{1D6594EE-E615-4E9B-A2B2-13B83BBDDC96}" type="pres">
      <dgm:prSet presAssocID="{74BF9B8A-E2AA-4C9F-8A40-CD94B712C444}" presName="connTx" presStyleLbl="parChTrans1D3" presStyleIdx="8" presStyleCnt="12"/>
      <dgm:spPr/>
    </dgm:pt>
    <dgm:pt modelId="{39CF58B8-84D0-4074-B2EA-A00A1179A099}" type="pres">
      <dgm:prSet presAssocID="{C9C39725-9EC7-4232-9EC6-39C9BB9261A7}" presName="root2" presStyleCnt="0"/>
      <dgm:spPr/>
    </dgm:pt>
    <dgm:pt modelId="{BB37A95D-9E0D-43B8-8B78-14A549DFD266}" type="pres">
      <dgm:prSet presAssocID="{C9C39725-9EC7-4232-9EC6-39C9BB9261A7}" presName="LevelTwoTextNode" presStyleLbl="node3" presStyleIdx="8" presStyleCnt="12" custScaleX="386438" custScaleY="68594">
        <dgm:presLayoutVars>
          <dgm:chPref val="3"/>
        </dgm:presLayoutVars>
      </dgm:prSet>
      <dgm:spPr/>
    </dgm:pt>
    <dgm:pt modelId="{53B0F7F6-DE72-4B28-BF30-B23A7A246617}" type="pres">
      <dgm:prSet presAssocID="{C9C39725-9EC7-4232-9EC6-39C9BB9261A7}" presName="level3hierChild" presStyleCnt="0"/>
      <dgm:spPr/>
    </dgm:pt>
    <dgm:pt modelId="{9127C5A7-AEE7-449B-B6C6-41C624E2C7D4}" type="pres">
      <dgm:prSet presAssocID="{9BDE5642-190A-48AB-9455-0247DC5801B7}" presName="conn2-1" presStyleLbl="parChTrans1D3" presStyleIdx="9" presStyleCnt="12"/>
      <dgm:spPr/>
    </dgm:pt>
    <dgm:pt modelId="{17DCA5A1-89A0-42C1-900D-C1448A706666}" type="pres">
      <dgm:prSet presAssocID="{9BDE5642-190A-48AB-9455-0247DC5801B7}" presName="connTx" presStyleLbl="parChTrans1D3" presStyleIdx="9" presStyleCnt="12"/>
      <dgm:spPr/>
    </dgm:pt>
    <dgm:pt modelId="{2E6B6525-D0EA-4483-893A-BD76FCBBFC4A}" type="pres">
      <dgm:prSet presAssocID="{A2BBB68E-C174-488C-8543-97FCBF741E81}" presName="root2" presStyleCnt="0"/>
      <dgm:spPr/>
    </dgm:pt>
    <dgm:pt modelId="{CF7FFD92-9D1E-4E09-BAAF-369E80F9252B}" type="pres">
      <dgm:prSet presAssocID="{A2BBB68E-C174-488C-8543-97FCBF741E81}" presName="LevelTwoTextNode" presStyleLbl="node3" presStyleIdx="9" presStyleCnt="12" custScaleX="387327" custScaleY="91979">
        <dgm:presLayoutVars>
          <dgm:chPref val="3"/>
        </dgm:presLayoutVars>
      </dgm:prSet>
      <dgm:spPr/>
    </dgm:pt>
    <dgm:pt modelId="{271D5F04-37AD-429D-8191-6D9BDC833BAB}" type="pres">
      <dgm:prSet presAssocID="{A2BBB68E-C174-488C-8543-97FCBF741E81}" presName="level3hierChild" presStyleCnt="0"/>
      <dgm:spPr/>
    </dgm:pt>
    <dgm:pt modelId="{6DB12F5C-AC4A-41A0-9022-C7541E43B3A2}" type="pres">
      <dgm:prSet presAssocID="{818E11ED-76AF-4DD6-953F-7AF9B320FF78}" presName="conn2-1" presStyleLbl="parChTrans1D3" presStyleIdx="10" presStyleCnt="12"/>
      <dgm:spPr/>
    </dgm:pt>
    <dgm:pt modelId="{3F947BEF-A511-4D03-9A19-B6145F3121B9}" type="pres">
      <dgm:prSet presAssocID="{818E11ED-76AF-4DD6-953F-7AF9B320FF78}" presName="connTx" presStyleLbl="parChTrans1D3" presStyleIdx="10" presStyleCnt="12"/>
      <dgm:spPr/>
    </dgm:pt>
    <dgm:pt modelId="{734B3B5B-B12D-459A-A68C-D3D18F7CE0F1}" type="pres">
      <dgm:prSet presAssocID="{739D3B66-104C-42D9-985C-285CCD76BB63}" presName="root2" presStyleCnt="0"/>
      <dgm:spPr/>
    </dgm:pt>
    <dgm:pt modelId="{56D68E2E-7117-44EB-A57D-A9CD072A0B5A}" type="pres">
      <dgm:prSet presAssocID="{739D3B66-104C-42D9-985C-285CCD76BB63}" presName="LevelTwoTextNode" presStyleLbl="node3" presStyleIdx="10" presStyleCnt="12" custScaleX="388228">
        <dgm:presLayoutVars>
          <dgm:chPref val="3"/>
        </dgm:presLayoutVars>
      </dgm:prSet>
      <dgm:spPr/>
    </dgm:pt>
    <dgm:pt modelId="{7A547B4A-B2BB-4DC8-95FC-DB49CC20AD8E}" type="pres">
      <dgm:prSet presAssocID="{739D3B66-104C-42D9-985C-285CCD76BB63}" presName="level3hierChild" presStyleCnt="0"/>
      <dgm:spPr/>
    </dgm:pt>
    <dgm:pt modelId="{CB3E811A-2E4A-4DB9-A700-8D47F98B9CCE}" type="pres">
      <dgm:prSet presAssocID="{1F03AF57-F818-408F-A688-7D7A2C590FD1}" presName="conn2-1" presStyleLbl="parChTrans1D3" presStyleIdx="11" presStyleCnt="12"/>
      <dgm:spPr/>
    </dgm:pt>
    <dgm:pt modelId="{3E96E691-F1DC-4400-B2CA-7C71CC737520}" type="pres">
      <dgm:prSet presAssocID="{1F03AF57-F818-408F-A688-7D7A2C590FD1}" presName="connTx" presStyleLbl="parChTrans1D3" presStyleIdx="11" presStyleCnt="12"/>
      <dgm:spPr/>
    </dgm:pt>
    <dgm:pt modelId="{B17D8574-0E53-4E85-AF18-EABFD3C81070}" type="pres">
      <dgm:prSet presAssocID="{3E0EE5D1-F014-4F13-A0B6-B8BC149862CF}" presName="root2" presStyleCnt="0"/>
      <dgm:spPr/>
    </dgm:pt>
    <dgm:pt modelId="{CC2ECC6B-42BA-42E3-A02D-62E2B84E8EBC}" type="pres">
      <dgm:prSet presAssocID="{3E0EE5D1-F014-4F13-A0B6-B8BC149862CF}" presName="LevelTwoTextNode" presStyleLbl="node3" presStyleIdx="11" presStyleCnt="12" custScaleX="388228">
        <dgm:presLayoutVars>
          <dgm:chPref val="3"/>
        </dgm:presLayoutVars>
      </dgm:prSet>
      <dgm:spPr/>
    </dgm:pt>
    <dgm:pt modelId="{1A972D50-F371-46F1-87D6-3E2C53BEEB3E}" type="pres">
      <dgm:prSet presAssocID="{3E0EE5D1-F014-4F13-A0B6-B8BC149862CF}" presName="level3hierChild" presStyleCnt="0"/>
      <dgm:spPr/>
    </dgm:pt>
    <dgm:pt modelId="{682AB935-B579-4917-9669-25DE045F1125}" type="pres">
      <dgm:prSet presAssocID="{B8F499EB-6188-497A-AF11-B4939389CEA0}" presName="conn2-1" presStyleLbl="parChTrans1D2" presStyleIdx="1" presStyleCnt="2"/>
      <dgm:spPr/>
    </dgm:pt>
    <dgm:pt modelId="{82ACAAC2-779D-4233-B5A8-A4D64C432B6E}" type="pres">
      <dgm:prSet presAssocID="{B8F499EB-6188-497A-AF11-B4939389CEA0}" presName="connTx" presStyleLbl="parChTrans1D2" presStyleIdx="1" presStyleCnt="2"/>
      <dgm:spPr/>
    </dgm:pt>
    <dgm:pt modelId="{C921596B-E07F-4F05-9D9B-D5A5ED1233D1}" type="pres">
      <dgm:prSet presAssocID="{691D7480-AC00-4304-887C-F411A4CE41DA}" presName="root2" presStyleCnt="0"/>
      <dgm:spPr/>
    </dgm:pt>
    <dgm:pt modelId="{BBE0DE4F-5BC6-4543-99C9-CC0121602018}" type="pres">
      <dgm:prSet presAssocID="{691D7480-AC00-4304-887C-F411A4CE41DA}" presName="LevelTwoTextNode" presStyleLbl="node2" presStyleIdx="1" presStyleCnt="2" custScaleX="153791" custScaleY="181891" custLinFactNeighborX="-29869" custLinFactNeighborY="27402">
        <dgm:presLayoutVars>
          <dgm:chPref val="3"/>
        </dgm:presLayoutVars>
      </dgm:prSet>
      <dgm:spPr/>
    </dgm:pt>
    <dgm:pt modelId="{D2613EAD-7AC4-455B-A496-9FA283882E98}" type="pres">
      <dgm:prSet presAssocID="{691D7480-AC00-4304-887C-F411A4CE41DA}" presName="level3hierChild" presStyleCnt="0"/>
      <dgm:spPr/>
    </dgm:pt>
  </dgm:ptLst>
  <dgm:cxnLst>
    <dgm:cxn modelId="{38FF8401-776E-48C0-B3B6-E1BCE912633F}" srcId="{685BD883-06B5-4304-9A46-6C72C97F8972}" destId="{75B7AFC3-8502-406B-8CA5-9E30D565E78C}" srcOrd="3" destOrd="0" parTransId="{55423534-7592-4DA9-8CB1-504EA5355355}" sibTransId="{051E63D0-789D-436F-9DB6-5964EC71DC8F}"/>
    <dgm:cxn modelId="{C1301D02-B9C6-4E8D-B9CA-2C98527033DE}" type="presOf" srcId="{A18BB309-B469-4A45-B866-D005F35E7A20}" destId="{9C325AC1-3366-4C17-A62C-4B0AB8679859}" srcOrd="0" destOrd="0" presId="urn:microsoft.com/office/officeart/2005/8/layout/hierarchy2"/>
    <dgm:cxn modelId="{A610D702-BC03-4AB1-AD69-49DCDE80D8A1}" type="presOf" srcId="{E4D5DD56-E71C-407E-B9E8-63A8E1A5CB15}" destId="{F9D0F9BA-3CE0-4D5A-8526-3456B986589D}" srcOrd="0" destOrd="0" presId="urn:microsoft.com/office/officeart/2005/8/layout/hierarchy2"/>
    <dgm:cxn modelId="{01EAA70D-7381-4481-8D20-69C653FF14B6}" type="presOf" srcId="{8464E1BC-DC7F-4D3B-9F40-95B55874B54B}" destId="{05F1A8FF-7604-4FD1-9EC6-9390A4F61F1E}" srcOrd="1" destOrd="0" presId="urn:microsoft.com/office/officeart/2005/8/layout/hierarchy2"/>
    <dgm:cxn modelId="{EA9D4814-16F0-499B-9AFF-586740BDC0C6}" srcId="{685BD883-06B5-4304-9A46-6C72C97F8972}" destId="{3D0CDD63-9F27-48EA-9DA9-5AB924AD7EAB}" srcOrd="4" destOrd="0" parTransId="{A18BB309-B469-4A45-B866-D005F35E7A20}" sibTransId="{FBF46749-F1EE-46FA-8C39-C314DDC7C130}"/>
    <dgm:cxn modelId="{D9834815-3196-48D4-8C28-84FAC1B45058}" type="presOf" srcId="{9487C681-C80C-4D64-A894-65BFF391DD26}" destId="{698BE5A8-3DB4-4F43-9A27-CD897CE617D2}" srcOrd="1" destOrd="0" presId="urn:microsoft.com/office/officeart/2005/8/layout/hierarchy2"/>
    <dgm:cxn modelId="{E8F0BA17-994D-4B70-9B38-FBB6E496D887}" srcId="{685BD883-06B5-4304-9A46-6C72C97F8972}" destId="{3E0EE5D1-F014-4F13-A0B6-B8BC149862CF}" srcOrd="11" destOrd="0" parTransId="{1F03AF57-F818-408F-A688-7D7A2C590FD1}" sibTransId="{609BB13A-AB3B-4D0B-8A75-CF807465E184}"/>
    <dgm:cxn modelId="{6A4FB41A-198A-458A-B8C7-B8DE3C1EDF8D}" type="presOf" srcId="{8464E1BC-DC7F-4D3B-9F40-95B55874B54B}" destId="{5BE7A557-8C60-4151-809F-68BDAA47B8A7}" srcOrd="0" destOrd="0" presId="urn:microsoft.com/office/officeart/2005/8/layout/hierarchy2"/>
    <dgm:cxn modelId="{F6188C1F-9EB3-466E-A7DA-230307AA55F1}" srcId="{E4D5DD56-E71C-407E-B9E8-63A8E1A5CB15}" destId="{1235EC23-8645-4FC8-930B-3B8D54683627}" srcOrd="0" destOrd="0" parTransId="{BA51F6F3-7B46-432B-8EED-5EA2F5C037E6}" sibTransId="{F6CD28E9-8120-44C8-9A34-70DAB5F38A9E}"/>
    <dgm:cxn modelId="{E774DC23-C828-4E0A-811B-6ADB07002CBF}" type="presOf" srcId="{739D3B66-104C-42D9-985C-285CCD76BB63}" destId="{56D68E2E-7117-44EB-A57D-A9CD072A0B5A}" srcOrd="0" destOrd="0" presId="urn:microsoft.com/office/officeart/2005/8/layout/hierarchy2"/>
    <dgm:cxn modelId="{76C22A26-1220-4663-A2D8-5D7172DD7247}" type="presOf" srcId="{1F03AF57-F818-408F-A688-7D7A2C590FD1}" destId="{3E96E691-F1DC-4400-B2CA-7C71CC737520}" srcOrd="1" destOrd="0" presId="urn:microsoft.com/office/officeart/2005/8/layout/hierarchy2"/>
    <dgm:cxn modelId="{D8318D27-6CFC-4A96-AF3F-1AF53FD8A012}" type="presOf" srcId="{D7FCF81E-2473-451A-B595-523F587AB5CE}" destId="{4C7E59EB-E85D-43F0-9BB6-C8A63B68A395}" srcOrd="0" destOrd="0" presId="urn:microsoft.com/office/officeart/2005/8/layout/hierarchy2"/>
    <dgm:cxn modelId="{AF1AF82F-4112-446F-A267-3ABC5CAF332B}" type="presOf" srcId="{691D7480-AC00-4304-887C-F411A4CE41DA}" destId="{BBE0DE4F-5BC6-4543-99C9-CC0121602018}" srcOrd="0" destOrd="0" presId="urn:microsoft.com/office/officeart/2005/8/layout/hierarchy2"/>
    <dgm:cxn modelId="{A0502936-704B-45F9-AC36-34D5C7A79576}" type="presOf" srcId="{1512C290-0DCB-49D8-868D-90365ED39849}" destId="{F821FCAE-37D4-490C-8906-B95B2E93F14D}" srcOrd="0" destOrd="0" presId="urn:microsoft.com/office/officeart/2005/8/layout/hierarchy2"/>
    <dgm:cxn modelId="{C6A9FF39-55F2-492F-8BA2-A94766B2A058}" type="presOf" srcId="{818E11ED-76AF-4DD6-953F-7AF9B320FF78}" destId="{6DB12F5C-AC4A-41A0-9022-C7541E43B3A2}" srcOrd="0" destOrd="0" presId="urn:microsoft.com/office/officeart/2005/8/layout/hierarchy2"/>
    <dgm:cxn modelId="{D034B23B-5588-47E4-A3CB-CF75705FB36A}" type="presOf" srcId="{7EA61859-4FEC-4D98-9019-F4DF0059E1A9}" destId="{A16AE68F-4DC1-44B5-9640-EA127761D867}" srcOrd="0" destOrd="0" presId="urn:microsoft.com/office/officeart/2005/8/layout/hierarchy2"/>
    <dgm:cxn modelId="{B35BC247-B465-4780-AFA3-FA05C7031E0D}" srcId="{685BD883-06B5-4304-9A46-6C72C97F8972}" destId="{D7FCF81E-2473-451A-B595-523F587AB5CE}" srcOrd="5" destOrd="0" parTransId="{1512C290-0DCB-49D8-868D-90365ED39849}" sibTransId="{C811F70F-7DEE-4659-A0B1-4C612CEC21D9}"/>
    <dgm:cxn modelId="{0645E569-A785-4E1E-81B0-B218EC163603}" srcId="{685BD883-06B5-4304-9A46-6C72C97F8972}" destId="{5ACBE861-A687-485F-8068-8100413F8D7C}" srcOrd="0" destOrd="0" parTransId="{8464E1BC-DC7F-4D3B-9F40-95B55874B54B}" sibTransId="{C81443E0-16BC-420D-8EAE-278733667639}"/>
    <dgm:cxn modelId="{C349824C-E8F2-44A9-A092-3DCA27165BC9}" srcId="{685BD883-06B5-4304-9A46-6C72C97F8972}" destId="{297B40CE-29FD-49C5-80B4-C51A89DCC5B6}" srcOrd="6" destOrd="0" parTransId="{A8CB6FC4-C453-4F43-AE90-5B47167FBA91}" sibTransId="{27FB3BBF-5F27-4A9F-8AFF-D7DAC08095B7}"/>
    <dgm:cxn modelId="{E820514E-D49D-4F34-9FF5-5C39DA4BE076}" type="presOf" srcId="{74BF9B8A-E2AA-4C9F-8A40-CD94B712C444}" destId="{54E358F5-1721-4085-983A-2ABF41631DEE}" srcOrd="0" destOrd="0" presId="urn:microsoft.com/office/officeart/2005/8/layout/hierarchy2"/>
    <dgm:cxn modelId="{6E7FCD4E-EDD1-4B5B-8E79-32DD25653737}" type="presOf" srcId="{1235EC23-8645-4FC8-930B-3B8D54683627}" destId="{8262E72D-27FB-4D9B-B994-F491831BBC25}" srcOrd="0" destOrd="0" presId="urn:microsoft.com/office/officeart/2005/8/layout/hierarchy2"/>
    <dgm:cxn modelId="{09614371-1AAB-41EB-8D68-B8BCB8F41036}" type="presOf" srcId="{C8389D91-FEC5-4781-B5D3-3340AA4A1BEF}" destId="{D790BF21-2E55-48E3-A549-DB0EDB899F20}" srcOrd="0" destOrd="0" presId="urn:microsoft.com/office/officeart/2005/8/layout/hierarchy2"/>
    <dgm:cxn modelId="{EFE45771-B5C2-48A3-ABBD-FCC0790645A6}" type="presOf" srcId="{C9C39725-9EC7-4232-9EC6-39C9BB9261A7}" destId="{BB37A95D-9E0D-43B8-8B78-14A549DFD266}" srcOrd="0" destOrd="0" presId="urn:microsoft.com/office/officeart/2005/8/layout/hierarchy2"/>
    <dgm:cxn modelId="{70405473-89FF-415F-BBB5-41F452869E70}" type="presOf" srcId="{818E11ED-76AF-4DD6-953F-7AF9B320FF78}" destId="{3F947BEF-A511-4D03-9A19-B6145F3121B9}" srcOrd="1" destOrd="0" presId="urn:microsoft.com/office/officeart/2005/8/layout/hierarchy2"/>
    <dgm:cxn modelId="{62577F73-46DB-4FE9-BF0A-1969F9684791}" type="presOf" srcId="{685BD883-06B5-4304-9A46-6C72C97F8972}" destId="{FF2FFD4B-1844-4EC4-9F9C-49ECDCDE1564}" srcOrd="0" destOrd="0" presId="urn:microsoft.com/office/officeart/2005/8/layout/hierarchy2"/>
    <dgm:cxn modelId="{90840075-E05D-4CFC-8649-D8294B822519}" srcId="{685BD883-06B5-4304-9A46-6C72C97F8972}" destId="{739D3B66-104C-42D9-985C-285CCD76BB63}" srcOrd="10" destOrd="0" parTransId="{818E11ED-76AF-4DD6-953F-7AF9B320FF78}" sibTransId="{12DBCE74-877B-4E09-8B91-5AB958E277FF}"/>
    <dgm:cxn modelId="{3089C355-1918-4D1F-B555-2CED4D20F608}" type="presOf" srcId="{5F6A5D2F-2DDC-4061-A95D-3BA885F70B32}" destId="{798A0B89-F63F-476A-A7EA-3262CD652518}" srcOrd="0" destOrd="0" presId="urn:microsoft.com/office/officeart/2005/8/layout/hierarchy2"/>
    <dgm:cxn modelId="{99FA2F76-EC60-43D8-8F1B-415FCC655FED}" type="presOf" srcId="{5ACBE861-A687-485F-8068-8100413F8D7C}" destId="{248DE1DA-0009-4CD5-A24C-0D84960E7733}" srcOrd="0" destOrd="0" presId="urn:microsoft.com/office/officeart/2005/8/layout/hierarchy2"/>
    <dgm:cxn modelId="{D2908358-3FE7-41E6-B77E-557A48EEFD2F}" type="presOf" srcId="{A8CB6FC4-C453-4F43-AE90-5B47167FBA91}" destId="{3BD3CDF4-8C6F-4E2A-9AD5-7E32278310F0}" srcOrd="1" destOrd="0" presId="urn:microsoft.com/office/officeart/2005/8/layout/hierarchy2"/>
    <dgm:cxn modelId="{8E430A79-970D-48FF-9C03-E9A2F57FE094}" type="presOf" srcId="{EEF2FF6A-3FF4-4275-AD16-785F5FC350A4}" destId="{FBBA07A7-915E-4270-AEBC-CF713C1E1C13}" srcOrd="1" destOrd="0" presId="urn:microsoft.com/office/officeart/2005/8/layout/hierarchy2"/>
    <dgm:cxn modelId="{1F26997C-1789-41F3-B9BF-04C3FE10DA87}" type="presOf" srcId="{55423534-7592-4DA9-8CB1-504EA5355355}" destId="{FFB351E9-272C-4993-897D-2D4A50545350}" srcOrd="0" destOrd="0" presId="urn:microsoft.com/office/officeart/2005/8/layout/hierarchy2"/>
    <dgm:cxn modelId="{FEBD9A85-C6CB-43AF-BC28-625B734F483A}" type="presOf" srcId="{A18BB309-B469-4A45-B866-D005F35E7A20}" destId="{B379E68E-B300-4D80-9353-055D11B47968}" srcOrd="1" destOrd="0" presId="urn:microsoft.com/office/officeart/2005/8/layout/hierarchy2"/>
    <dgm:cxn modelId="{4C4CBB86-7B89-451A-A917-A622C7F9AC09}" type="presOf" srcId="{9BDE5642-190A-48AB-9455-0247DC5801B7}" destId="{9127C5A7-AEE7-449B-B6C6-41C624E2C7D4}" srcOrd="0" destOrd="0" presId="urn:microsoft.com/office/officeart/2005/8/layout/hierarchy2"/>
    <dgm:cxn modelId="{1AA2D592-7F63-4FF7-9C26-72EFCCE5BFB8}" type="presOf" srcId="{74BF9B8A-E2AA-4C9F-8A40-CD94B712C444}" destId="{1D6594EE-E615-4E9B-A2B2-13B83BBDDC96}" srcOrd="1" destOrd="0" presId="urn:microsoft.com/office/officeart/2005/8/layout/hierarchy2"/>
    <dgm:cxn modelId="{EC906195-3710-4135-ADC7-21EAFF982381}" type="presOf" srcId="{A8CB6FC4-C453-4F43-AE90-5B47167FBA91}" destId="{6C55E896-D81A-40C7-AD7A-2736A7C26689}" srcOrd="0" destOrd="0" presId="urn:microsoft.com/office/officeart/2005/8/layout/hierarchy2"/>
    <dgm:cxn modelId="{A26A219A-C36C-4A77-9E6B-F25B0E17E17E}" type="presOf" srcId="{75B7AFC3-8502-406B-8CA5-9E30D565E78C}" destId="{4FDC8F1B-4ACC-463F-81C6-E37B524229BE}" srcOrd="0" destOrd="0" presId="urn:microsoft.com/office/officeart/2005/8/layout/hierarchy2"/>
    <dgm:cxn modelId="{F62EC5A0-A0BA-4B99-9DEB-13526BA4003F}" srcId="{1235EC23-8645-4FC8-930B-3B8D54683627}" destId="{685BD883-06B5-4304-9A46-6C72C97F8972}" srcOrd="0" destOrd="0" parTransId="{7EA61859-4FEC-4D98-9019-F4DF0059E1A9}" sibTransId="{92728DA0-820B-4E77-BDC6-1AAF3B34A3D8}"/>
    <dgm:cxn modelId="{CA3721A2-9D35-4BB9-A33E-202A0BC00372}" type="presOf" srcId="{A5622AC0-46D4-406A-A4CC-2081983C0238}" destId="{3519E2E2-CD7E-4F21-8279-7FCC62DBC343}" srcOrd="0" destOrd="0" presId="urn:microsoft.com/office/officeart/2005/8/layout/hierarchy2"/>
    <dgm:cxn modelId="{0F7F5AA3-0969-4B37-A298-3D476FEEB3B2}" type="presOf" srcId="{B8F499EB-6188-497A-AF11-B4939389CEA0}" destId="{682AB935-B579-4917-9669-25DE045F1125}" srcOrd="0" destOrd="0" presId="urn:microsoft.com/office/officeart/2005/8/layout/hierarchy2"/>
    <dgm:cxn modelId="{112437AA-2914-4C6D-8AA7-377363BAFE72}" type="presOf" srcId="{1512C290-0DCB-49D8-868D-90365ED39849}" destId="{2B9EF9EF-3928-4FA2-A198-701C8C2C0659}" srcOrd="1" destOrd="0" presId="urn:microsoft.com/office/officeart/2005/8/layout/hierarchy2"/>
    <dgm:cxn modelId="{8CEB69B5-4D3F-4B56-A0CA-09FFECEE01D2}" type="presOf" srcId="{B8F499EB-6188-497A-AF11-B4939389CEA0}" destId="{82ACAAC2-779D-4233-B5A8-A4D64C432B6E}" srcOrd="1" destOrd="0" presId="urn:microsoft.com/office/officeart/2005/8/layout/hierarchy2"/>
    <dgm:cxn modelId="{3FBF54B8-9D3F-4366-AFA3-4B7317642C6E}" type="presOf" srcId="{55423534-7592-4DA9-8CB1-504EA5355355}" destId="{5E44F16A-EE04-493B-B999-A580510B4F39}" srcOrd="1" destOrd="0" presId="urn:microsoft.com/office/officeart/2005/8/layout/hierarchy2"/>
    <dgm:cxn modelId="{62017AC2-DB1A-4A19-902D-EC022D57DE8C}" type="presOf" srcId="{3E0EE5D1-F014-4F13-A0B6-B8BC149862CF}" destId="{CC2ECC6B-42BA-42E3-A02D-62E2B84E8EBC}" srcOrd="0" destOrd="0" presId="urn:microsoft.com/office/officeart/2005/8/layout/hierarchy2"/>
    <dgm:cxn modelId="{75286EC6-E99C-4415-BDED-7CF2C7B4A8A3}" type="presOf" srcId="{A2BBB68E-C174-488C-8543-97FCBF741E81}" destId="{CF7FFD92-9D1E-4E09-BAAF-369E80F9252B}" srcOrd="0" destOrd="0" presId="urn:microsoft.com/office/officeart/2005/8/layout/hierarchy2"/>
    <dgm:cxn modelId="{467501CB-3BF0-4919-9025-A019B19BD454}" type="presOf" srcId="{9BDE5642-190A-48AB-9455-0247DC5801B7}" destId="{17DCA5A1-89A0-42C1-900D-C1448A706666}" srcOrd="1" destOrd="0" presId="urn:microsoft.com/office/officeart/2005/8/layout/hierarchy2"/>
    <dgm:cxn modelId="{AA8028D2-E16B-4343-B342-CABAC6307165}" type="presOf" srcId="{297B40CE-29FD-49C5-80B4-C51A89DCC5B6}" destId="{19EEFEE1-EC3B-4C9C-8C9C-78E182C4C1C4}" srcOrd="0" destOrd="0" presId="urn:microsoft.com/office/officeart/2005/8/layout/hierarchy2"/>
    <dgm:cxn modelId="{78B1E9D3-C720-4449-A4AC-BC75986A3535}" srcId="{685BD883-06B5-4304-9A46-6C72C97F8972}" destId="{C9C39725-9EC7-4232-9EC6-39C9BB9261A7}" srcOrd="8" destOrd="0" parTransId="{74BF9B8A-E2AA-4C9F-8A40-CD94B712C444}" sibTransId="{FF79AEE1-6C23-43A9-83B7-4EFE44472AFA}"/>
    <dgm:cxn modelId="{1A95B2D6-AA83-4C2C-A2BA-6B546CFD0ED1}" srcId="{685BD883-06B5-4304-9A46-6C72C97F8972}" destId="{C8389D91-FEC5-4781-B5D3-3340AA4A1BEF}" srcOrd="2" destOrd="0" parTransId="{5F6A5D2F-2DDC-4061-A95D-3BA885F70B32}" sibTransId="{0D52D510-D802-417F-BEEC-CFB3665BEAEF}"/>
    <dgm:cxn modelId="{1BC798DC-5861-4972-90B6-DAE3C8542BDA}" srcId="{1235EC23-8645-4FC8-930B-3B8D54683627}" destId="{691D7480-AC00-4304-887C-F411A4CE41DA}" srcOrd="1" destOrd="0" parTransId="{B8F499EB-6188-497A-AF11-B4939389CEA0}" sibTransId="{8A40C8EA-905A-4850-BF60-12DE461F8D8D}"/>
    <dgm:cxn modelId="{754DACDE-DC4D-4ECC-812D-4922866CED40}" type="presOf" srcId="{7EA61859-4FEC-4D98-9019-F4DF0059E1A9}" destId="{DF5C2FAB-C50A-4B8D-A4AD-20F111882320}" srcOrd="1" destOrd="0" presId="urn:microsoft.com/office/officeart/2005/8/layout/hierarchy2"/>
    <dgm:cxn modelId="{5A5126E1-394A-4622-8328-2A1F9BA7C530}" type="presOf" srcId="{5F6A5D2F-2DDC-4061-A95D-3BA885F70B32}" destId="{AEE13D92-4FDA-4FF3-8028-749327061750}" srcOrd="1" destOrd="0" presId="urn:microsoft.com/office/officeart/2005/8/layout/hierarchy2"/>
    <dgm:cxn modelId="{D1D677EC-BB33-4DA5-B3B0-7B0903540039}" type="presOf" srcId="{52984EBC-0786-43EC-925F-C37B23D4F635}" destId="{159DED6E-F305-4F83-B777-8A55FC846331}" srcOrd="0" destOrd="0" presId="urn:microsoft.com/office/officeart/2005/8/layout/hierarchy2"/>
    <dgm:cxn modelId="{2B18ABEF-32A5-4E1D-B673-099625382C79}" srcId="{685BD883-06B5-4304-9A46-6C72C97F8972}" destId="{A2BBB68E-C174-488C-8543-97FCBF741E81}" srcOrd="9" destOrd="0" parTransId="{9BDE5642-190A-48AB-9455-0247DC5801B7}" sibTransId="{10755661-4DAB-4D49-9DEB-96F7E56F7B83}"/>
    <dgm:cxn modelId="{6C79FFF0-B307-448C-A9CF-31BD94B3C1AF}" type="presOf" srcId="{3D0CDD63-9F27-48EA-9DA9-5AB924AD7EAB}" destId="{4C88876B-BBAA-485A-8174-491A3D2373A2}" srcOrd="0" destOrd="0" presId="urn:microsoft.com/office/officeart/2005/8/layout/hierarchy2"/>
    <dgm:cxn modelId="{EE3585F2-6761-45A5-8667-A0BE17E8C59E}" srcId="{685BD883-06B5-4304-9A46-6C72C97F8972}" destId="{52984EBC-0786-43EC-925F-C37B23D4F635}" srcOrd="7" destOrd="0" parTransId="{EEF2FF6A-3FF4-4275-AD16-785F5FC350A4}" sibTransId="{66F3FE9F-59AD-4F6B-8DC8-D57D975CE4C2}"/>
    <dgm:cxn modelId="{3138E7F3-991D-4716-951A-39C5A719E14A}" type="presOf" srcId="{EEF2FF6A-3FF4-4275-AD16-785F5FC350A4}" destId="{C09FB456-54B3-4E70-B57D-4A3BAD4A18F0}" srcOrd="0" destOrd="0" presId="urn:microsoft.com/office/officeart/2005/8/layout/hierarchy2"/>
    <dgm:cxn modelId="{985355F4-7440-4907-96B9-9B9C4E4174F2}" type="presOf" srcId="{9487C681-C80C-4D64-A894-65BFF391DD26}" destId="{2793DEB9-5AA5-46BC-914E-C07EFA96F5F4}" srcOrd="0" destOrd="0" presId="urn:microsoft.com/office/officeart/2005/8/layout/hierarchy2"/>
    <dgm:cxn modelId="{D9ABABF9-937C-4C40-94DB-A5EE9EEB8D90}" type="presOf" srcId="{1F03AF57-F818-408F-A688-7D7A2C590FD1}" destId="{CB3E811A-2E4A-4DB9-A700-8D47F98B9CCE}" srcOrd="0" destOrd="0" presId="urn:microsoft.com/office/officeart/2005/8/layout/hierarchy2"/>
    <dgm:cxn modelId="{C114DBFE-0CAA-45BE-A47C-72226FE28CC3}" srcId="{685BD883-06B5-4304-9A46-6C72C97F8972}" destId="{A5622AC0-46D4-406A-A4CC-2081983C0238}" srcOrd="1" destOrd="0" parTransId="{9487C681-C80C-4D64-A894-65BFF391DD26}" sibTransId="{85AC669E-3577-48B6-9F44-EF10693A5EBC}"/>
    <dgm:cxn modelId="{042D39DC-3AD6-4876-9AB2-DBECDEA43282}" type="presParOf" srcId="{F9D0F9BA-3CE0-4D5A-8526-3456B986589D}" destId="{567484CF-3593-4E64-B41B-83995F08EFB0}" srcOrd="0" destOrd="0" presId="urn:microsoft.com/office/officeart/2005/8/layout/hierarchy2"/>
    <dgm:cxn modelId="{8DDA627D-F8D7-4CEA-BA6D-541F4D8C4C4E}" type="presParOf" srcId="{567484CF-3593-4E64-B41B-83995F08EFB0}" destId="{8262E72D-27FB-4D9B-B994-F491831BBC25}" srcOrd="0" destOrd="0" presId="urn:microsoft.com/office/officeart/2005/8/layout/hierarchy2"/>
    <dgm:cxn modelId="{CACD653A-3A34-488C-9DA9-5B929380355E}" type="presParOf" srcId="{567484CF-3593-4E64-B41B-83995F08EFB0}" destId="{02604B04-9154-4703-8B4A-5901513B7A74}" srcOrd="1" destOrd="0" presId="urn:microsoft.com/office/officeart/2005/8/layout/hierarchy2"/>
    <dgm:cxn modelId="{6BB56E16-01A9-4171-A116-041983FF5581}" type="presParOf" srcId="{02604B04-9154-4703-8B4A-5901513B7A74}" destId="{A16AE68F-4DC1-44B5-9640-EA127761D867}" srcOrd="0" destOrd="0" presId="urn:microsoft.com/office/officeart/2005/8/layout/hierarchy2"/>
    <dgm:cxn modelId="{944F764C-87FA-4987-ABB4-58C7A42ABFB2}" type="presParOf" srcId="{A16AE68F-4DC1-44B5-9640-EA127761D867}" destId="{DF5C2FAB-C50A-4B8D-A4AD-20F111882320}" srcOrd="0" destOrd="0" presId="urn:microsoft.com/office/officeart/2005/8/layout/hierarchy2"/>
    <dgm:cxn modelId="{70AD2581-25C8-4A44-A794-E1DED6AD959A}" type="presParOf" srcId="{02604B04-9154-4703-8B4A-5901513B7A74}" destId="{E1F92BB1-599E-4674-B5CF-5C149905CA8C}" srcOrd="1" destOrd="0" presId="urn:microsoft.com/office/officeart/2005/8/layout/hierarchy2"/>
    <dgm:cxn modelId="{E72E4207-1955-4A17-AD9A-D0CA5146F1F8}" type="presParOf" srcId="{E1F92BB1-599E-4674-B5CF-5C149905CA8C}" destId="{FF2FFD4B-1844-4EC4-9F9C-49ECDCDE1564}" srcOrd="0" destOrd="0" presId="urn:microsoft.com/office/officeart/2005/8/layout/hierarchy2"/>
    <dgm:cxn modelId="{7480649B-624B-481C-B2B8-C7339BD78515}" type="presParOf" srcId="{E1F92BB1-599E-4674-B5CF-5C149905CA8C}" destId="{04E30FB0-F26F-46F4-8411-1AA2128460EC}" srcOrd="1" destOrd="0" presId="urn:microsoft.com/office/officeart/2005/8/layout/hierarchy2"/>
    <dgm:cxn modelId="{7AF68106-31C6-4739-9FCA-757A33DC8F60}" type="presParOf" srcId="{04E30FB0-F26F-46F4-8411-1AA2128460EC}" destId="{5BE7A557-8C60-4151-809F-68BDAA47B8A7}" srcOrd="0" destOrd="0" presId="urn:microsoft.com/office/officeart/2005/8/layout/hierarchy2"/>
    <dgm:cxn modelId="{A31BACEE-2D5A-4E40-B0F7-94D9543BB8D8}" type="presParOf" srcId="{5BE7A557-8C60-4151-809F-68BDAA47B8A7}" destId="{05F1A8FF-7604-4FD1-9EC6-9390A4F61F1E}" srcOrd="0" destOrd="0" presId="urn:microsoft.com/office/officeart/2005/8/layout/hierarchy2"/>
    <dgm:cxn modelId="{546DA1E8-F3DB-4038-82FD-8E59578D624B}" type="presParOf" srcId="{04E30FB0-F26F-46F4-8411-1AA2128460EC}" destId="{1B9D1519-DADF-489B-A050-BA701640F2EE}" srcOrd="1" destOrd="0" presId="urn:microsoft.com/office/officeart/2005/8/layout/hierarchy2"/>
    <dgm:cxn modelId="{70A8DA0F-A1CF-4035-85FF-A0B5F1A60A00}" type="presParOf" srcId="{1B9D1519-DADF-489B-A050-BA701640F2EE}" destId="{248DE1DA-0009-4CD5-A24C-0D84960E7733}" srcOrd="0" destOrd="0" presId="urn:microsoft.com/office/officeart/2005/8/layout/hierarchy2"/>
    <dgm:cxn modelId="{CE3C1254-34DD-453E-A85E-6BB345CF8625}" type="presParOf" srcId="{1B9D1519-DADF-489B-A050-BA701640F2EE}" destId="{8D36734E-EB0C-477E-B272-126630635868}" srcOrd="1" destOrd="0" presId="urn:microsoft.com/office/officeart/2005/8/layout/hierarchy2"/>
    <dgm:cxn modelId="{6AD3CF1F-4B4C-4833-97F4-56A362437C9A}" type="presParOf" srcId="{04E30FB0-F26F-46F4-8411-1AA2128460EC}" destId="{2793DEB9-5AA5-46BC-914E-C07EFA96F5F4}" srcOrd="2" destOrd="0" presId="urn:microsoft.com/office/officeart/2005/8/layout/hierarchy2"/>
    <dgm:cxn modelId="{928913ED-4AC6-49B4-AFC5-9E2EE61BAC31}" type="presParOf" srcId="{2793DEB9-5AA5-46BC-914E-C07EFA96F5F4}" destId="{698BE5A8-3DB4-4F43-9A27-CD897CE617D2}" srcOrd="0" destOrd="0" presId="urn:microsoft.com/office/officeart/2005/8/layout/hierarchy2"/>
    <dgm:cxn modelId="{2547B851-45F4-49DC-9DDC-12C37B564AD6}" type="presParOf" srcId="{04E30FB0-F26F-46F4-8411-1AA2128460EC}" destId="{2B7CFFCF-9674-4302-BD5F-5B98EB85C155}" srcOrd="3" destOrd="0" presId="urn:microsoft.com/office/officeart/2005/8/layout/hierarchy2"/>
    <dgm:cxn modelId="{FD2D4530-EFA3-4940-95F7-41D4F7936B1B}" type="presParOf" srcId="{2B7CFFCF-9674-4302-BD5F-5B98EB85C155}" destId="{3519E2E2-CD7E-4F21-8279-7FCC62DBC343}" srcOrd="0" destOrd="0" presId="urn:microsoft.com/office/officeart/2005/8/layout/hierarchy2"/>
    <dgm:cxn modelId="{C08D052B-E97F-4BE6-80F7-384573397F5B}" type="presParOf" srcId="{2B7CFFCF-9674-4302-BD5F-5B98EB85C155}" destId="{AD9B94A7-7792-4690-B548-2A9E4EC92059}" srcOrd="1" destOrd="0" presId="urn:microsoft.com/office/officeart/2005/8/layout/hierarchy2"/>
    <dgm:cxn modelId="{75AF2304-DD4B-4E04-8546-B65779E89562}" type="presParOf" srcId="{04E30FB0-F26F-46F4-8411-1AA2128460EC}" destId="{798A0B89-F63F-476A-A7EA-3262CD652518}" srcOrd="4" destOrd="0" presId="urn:microsoft.com/office/officeart/2005/8/layout/hierarchy2"/>
    <dgm:cxn modelId="{A392D020-4023-49B3-B63C-482A8D50972A}" type="presParOf" srcId="{798A0B89-F63F-476A-A7EA-3262CD652518}" destId="{AEE13D92-4FDA-4FF3-8028-749327061750}" srcOrd="0" destOrd="0" presId="urn:microsoft.com/office/officeart/2005/8/layout/hierarchy2"/>
    <dgm:cxn modelId="{9E411E78-812B-4421-83B1-FA728BFCFF54}" type="presParOf" srcId="{04E30FB0-F26F-46F4-8411-1AA2128460EC}" destId="{4C1FCAF4-21E2-44C9-8E76-E763297FCDC7}" srcOrd="5" destOrd="0" presId="urn:microsoft.com/office/officeart/2005/8/layout/hierarchy2"/>
    <dgm:cxn modelId="{DB0EB436-932A-4781-A4B4-BE428C0403A2}" type="presParOf" srcId="{4C1FCAF4-21E2-44C9-8E76-E763297FCDC7}" destId="{D790BF21-2E55-48E3-A549-DB0EDB899F20}" srcOrd="0" destOrd="0" presId="urn:microsoft.com/office/officeart/2005/8/layout/hierarchy2"/>
    <dgm:cxn modelId="{501911EA-4CF1-493D-8215-04899E7A2E95}" type="presParOf" srcId="{4C1FCAF4-21E2-44C9-8E76-E763297FCDC7}" destId="{1BB9D50A-6640-4C62-9514-FC4EBDE5CFE9}" srcOrd="1" destOrd="0" presId="urn:microsoft.com/office/officeart/2005/8/layout/hierarchy2"/>
    <dgm:cxn modelId="{3D28E975-94F8-4F9F-8965-85A072641261}" type="presParOf" srcId="{04E30FB0-F26F-46F4-8411-1AA2128460EC}" destId="{FFB351E9-272C-4993-897D-2D4A50545350}" srcOrd="6" destOrd="0" presId="urn:microsoft.com/office/officeart/2005/8/layout/hierarchy2"/>
    <dgm:cxn modelId="{0A8DC9F9-A6B1-4C03-A7C9-5D5B9B6E4B48}" type="presParOf" srcId="{FFB351E9-272C-4993-897D-2D4A50545350}" destId="{5E44F16A-EE04-493B-B999-A580510B4F39}" srcOrd="0" destOrd="0" presId="urn:microsoft.com/office/officeart/2005/8/layout/hierarchy2"/>
    <dgm:cxn modelId="{DCECA522-6FA3-4ADE-9F63-E6A9FE8BFAED}" type="presParOf" srcId="{04E30FB0-F26F-46F4-8411-1AA2128460EC}" destId="{1D22259F-9F62-4269-8ED7-79BF78CF2B9D}" srcOrd="7" destOrd="0" presId="urn:microsoft.com/office/officeart/2005/8/layout/hierarchy2"/>
    <dgm:cxn modelId="{A7231FCB-D11E-4ADF-BCED-DD9E6BE31855}" type="presParOf" srcId="{1D22259F-9F62-4269-8ED7-79BF78CF2B9D}" destId="{4FDC8F1B-4ACC-463F-81C6-E37B524229BE}" srcOrd="0" destOrd="0" presId="urn:microsoft.com/office/officeart/2005/8/layout/hierarchy2"/>
    <dgm:cxn modelId="{E48C475F-6863-463D-B1D8-61492E762196}" type="presParOf" srcId="{1D22259F-9F62-4269-8ED7-79BF78CF2B9D}" destId="{95B07DA3-88B4-41BC-B5A5-8D7858F8A8DE}" srcOrd="1" destOrd="0" presId="urn:microsoft.com/office/officeart/2005/8/layout/hierarchy2"/>
    <dgm:cxn modelId="{19DBF7D9-6CFB-4A1F-BC60-BA1105B4BC7B}" type="presParOf" srcId="{04E30FB0-F26F-46F4-8411-1AA2128460EC}" destId="{9C325AC1-3366-4C17-A62C-4B0AB8679859}" srcOrd="8" destOrd="0" presId="urn:microsoft.com/office/officeart/2005/8/layout/hierarchy2"/>
    <dgm:cxn modelId="{3CE36D5E-5ABC-4CC5-8951-90071FBA9463}" type="presParOf" srcId="{9C325AC1-3366-4C17-A62C-4B0AB8679859}" destId="{B379E68E-B300-4D80-9353-055D11B47968}" srcOrd="0" destOrd="0" presId="urn:microsoft.com/office/officeart/2005/8/layout/hierarchy2"/>
    <dgm:cxn modelId="{135C7D8E-6396-4CB8-B8DF-1AE15CF334EB}" type="presParOf" srcId="{04E30FB0-F26F-46F4-8411-1AA2128460EC}" destId="{41773BC1-50A7-4C38-A9C2-0A44AE0FFD02}" srcOrd="9" destOrd="0" presId="urn:microsoft.com/office/officeart/2005/8/layout/hierarchy2"/>
    <dgm:cxn modelId="{E987FCA8-E65C-49D2-9D0D-F720696C597A}" type="presParOf" srcId="{41773BC1-50A7-4C38-A9C2-0A44AE0FFD02}" destId="{4C88876B-BBAA-485A-8174-491A3D2373A2}" srcOrd="0" destOrd="0" presId="urn:microsoft.com/office/officeart/2005/8/layout/hierarchy2"/>
    <dgm:cxn modelId="{EF103E32-E917-4E31-AA3C-5B2021FBBD5A}" type="presParOf" srcId="{41773BC1-50A7-4C38-A9C2-0A44AE0FFD02}" destId="{BD0D3DC6-C670-4006-85AD-680EF21874A9}" srcOrd="1" destOrd="0" presId="urn:microsoft.com/office/officeart/2005/8/layout/hierarchy2"/>
    <dgm:cxn modelId="{F75E8EB3-273D-43C5-99C6-4F9A2069EA37}" type="presParOf" srcId="{04E30FB0-F26F-46F4-8411-1AA2128460EC}" destId="{F821FCAE-37D4-490C-8906-B95B2E93F14D}" srcOrd="10" destOrd="0" presId="urn:microsoft.com/office/officeart/2005/8/layout/hierarchy2"/>
    <dgm:cxn modelId="{4FA44392-9747-45C1-BCC3-958EB474500B}" type="presParOf" srcId="{F821FCAE-37D4-490C-8906-B95B2E93F14D}" destId="{2B9EF9EF-3928-4FA2-A198-701C8C2C0659}" srcOrd="0" destOrd="0" presId="urn:microsoft.com/office/officeart/2005/8/layout/hierarchy2"/>
    <dgm:cxn modelId="{007343A2-2BB3-42D7-BBB3-DCC144633456}" type="presParOf" srcId="{04E30FB0-F26F-46F4-8411-1AA2128460EC}" destId="{150D8265-1558-4D27-B593-3CF755E28227}" srcOrd="11" destOrd="0" presId="urn:microsoft.com/office/officeart/2005/8/layout/hierarchy2"/>
    <dgm:cxn modelId="{8C3C05FA-E647-482D-B55B-EC5DE4290A7C}" type="presParOf" srcId="{150D8265-1558-4D27-B593-3CF755E28227}" destId="{4C7E59EB-E85D-43F0-9BB6-C8A63B68A395}" srcOrd="0" destOrd="0" presId="urn:microsoft.com/office/officeart/2005/8/layout/hierarchy2"/>
    <dgm:cxn modelId="{4B43E5D1-E989-47FC-9818-5A473FB84E8F}" type="presParOf" srcId="{150D8265-1558-4D27-B593-3CF755E28227}" destId="{E31FBD5D-6DF3-48E4-878C-9BED2BD1C740}" srcOrd="1" destOrd="0" presId="urn:microsoft.com/office/officeart/2005/8/layout/hierarchy2"/>
    <dgm:cxn modelId="{1C854AA4-8371-4173-888B-1E20EFAAB769}" type="presParOf" srcId="{04E30FB0-F26F-46F4-8411-1AA2128460EC}" destId="{6C55E896-D81A-40C7-AD7A-2736A7C26689}" srcOrd="12" destOrd="0" presId="urn:microsoft.com/office/officeart/2005/8/layout/hierarchy2"/>
    <dgm:cxn modelId="{7C2E94D4-78C7-4D74-9EEB-28B13ACD28B2}" type="presParOf" srcId="{6C55E896-D81A-40C7-AD7A-2736A7C26689}" destId="{3BD3CDF4-8C6F-4E2A-9AD5-7E32278310F0}" srcOrd="0" destOrd="0" presId="urn:microsoft.com/office/officeart/2005/8/layout/hierarchy2"/>
    <dgm:cxn modelId="{EA0C887D-B999-4710-9DE7-963232C15EC0}" type="presParOf" srcId="{04E30FB0-F26F-46F4-8411-1AA2128460EC}" destId="{242CE72C-403C-4257-98AD-C94616412CF3}" srcOrd="13" destOrd="0" presId="urn:microsoft.com/office/officeart/2005/8/layout/hierarchy2"/>
    <dgm:cxn modelId="{09C0725C-27BD-457B-9DDA-CB74336F2E60}" type="presParOf" srcId="{242CE72C-403C-4257-98AD-C94616412CF3}" destId="{19EEFEE1-EC3B-4C9C-8C9C-78E182C4C1C4}" srcOrd="0" destOrd="0" presId="urn:microsoft.com/office/officeart/2005/8/layout/hierarchy2"/>
    <dgm:cxn modelId="{BABE4263-B559-44BA-817B-B351453B09FA}" type="presParOf" srcId="{242CE72C-403C-4257-98AD-C94616412CF3}" destId="{BC28D6A3-6766-4057-B32D-CF6075409C59}" srcOrd="1" destOrd="0" presId="urn:microsoft.com/office/officeart/2005/8/layout/hierarchy2"/>
    <dgm:cxn modelId="{8BC6B8AB-8738-47A0-9CF1-DDE0AB636E81}" type="presParOf" srcId="{04E30FB0-F26F-46F4-8411-1AA2128460EC}" destId="{C09FB456-54B3-4E70-B57D-4A3BAD4A18F0}" srcOrd="14" destOrd="0" presId="urn:microsoft.com/office/officeart/2005/8/layout/hierarchy2"/>
    <dgm:cxn modelId="{AD3D6E64-E9DE-48E3-928D-8EF85EA3D2E3}" type="presParOf" srcId="{C09FB456-54B3-4E70-B57D-4A3BAD4A18F0}" destId="{FBBA07A7-915E-4270-AEBC-CF713C1E1C13}" srcOrd="0" destOrd="0" presId="urn:microsoft.com/office/officeart/2005/8/layout/hierarchy2"/>
    <dgm:cxn modelId="{64132173-AB95-421D-B0E0-33E9C8361E97}" type="presParOf" srcId="{04E30FB0-F26F-46F4-8411-1AA2128460EC}" destId="{071C6AA8-5DD4-4917-B4CC-88AB299EC2E5}" srcOrd="15" destOrd="0" presId="urn:microsoft.com/office/officeart/2005/8/layout/hierarchy2"/>
    <dgm:cxn modelId="{84B4FBE0-79B0-4E92-96FE-F884A637C9E8}" type="presParOf" srcId="{071C6AA8-5DD4-4917-B4CC-88AB299EC2E5}" destId="{159DED6E-F305-4F83-B777-8A55FC846331}" srcOrd="0" destOrd="0" presId="urn:microsoft.com/office/officeart/2005/8/layout/hierarchy2"/>
    <dgm:cxn modelId="{7EC5C7FA-F803-4931-8712-674FD6DC9470}" type="presParOf" srcId="{071C6AA8-5DD4-4917-B4CC-88AB299EC2E5}" destId="{C1080D0E-803E-4AD7-B190-B52F466832AA}" srcOrd="1" destOrd="0" presId="urn:microsoft.com/office/officeart/2005/8/layout/hierarchy2"/>
    <dgm:cxn modelId="{E2994C12-932B-4030-8DAA-A74D42DE100F}" type="presParOf" srcId="{04E30FB0-F26F-46F4-8411-1AA2128460EC}" destId="{54E358F5-1721-4085-983A-2ABF41631DEE}" srcOrd="16" destOrd="0" presId="urn:microsoft.com/office/officeart/2005/8/layout/hierarchy2"/>
    <dgm:cxn modelId="{5B416A00-42C8-488F-9F27-9E3E6AD68821}" type="presParOf" srcId="{54E358F5-1721-4085-983A-2ABF41631DEE}" destId="{1D6594EE-E615-4E9B-A2B2-13B83BBDDC96}" srcOrd="0" destOrd="0" presId="urn:microsoft.com/office/officeart/2005/8/layout/hierarchy2"/>
    <dgm:cxn modelId="{11D25B41-6B3F-42C2-850A-EF39D0C589BE}" type="presParOf" srcId="{04E30FB0-F26F-46F4-8411-1AA2128460EC}" destId="{39CF58B8-84D0-4074-B2EA-A00A1179A099}" srcOrd="17" destOrd="0" presId="urn:microsoft.com/office/officeart/2005/8/layout/hierarchy2"/>
    <dgm:cxn modelId="{41A0DE1A-9091-426D-923F-38806B9F186C}" type="presParOf" srcId="{39CF58B8-84D0-4074-B2EA-A00A1179A099}" destId="{BB37A95D-9E0D-43B8-8B78-14A549DFD266}" srcOrd="0" destOrd="0" presId="urn:microsoft.com/office/officeart/2005/8/layout/hierarchy2"/>
    <dgm:cxn modelId="{19EA8AE8-5D54-4F0B-B87C-AC14F5E6093A}" type="presParOf" srcId="{39CF58B8-84D0-4074-B2EA-A00A1179A099}" destId="{53B0F7F6-DE72-4B28-BF30-B23A7A246617}" srcOrd="1" destOrd="0" presId="urn:microsoft.com/office/officeart/2005/8/layout/hierarchy2"/>
    <dgm:cxn modelId="{77C5E747-5A02-4176-B9AF-6FBAF644317B}" type="presParOf" srcId="{04E30FB0-F26F-46F4-8411-1AA2128460EC}" destId="{9127C5A7-AEE7-449B-B6C6-41C624E2C7D4}" srcOrd="18" destOrd="0" presId="urn:microsoft.com/office/officeart/2005/8/layout/hierarchy2"/>
    <dgm:cxn modelId="{3BC62750-1A57-4F44-A188-C68FEBAA7D00}" type="presParOf" srcId="{9127C5A7-AEE7-449B-B6C6-41C624E2C7D4}" destId="{17DCA5A1-89A0-42C1-900D-C1448A706666}" srcOrd="0" destOrd="0" presId="urn:microsoft.com/office/officeart/2005/8/layout/hierarchy2"/>
    <dgm:cxn modelId="{27D9CCFE-AE24-4C9A-AE57-45EC6A380FFA}" type="presParOf" srcId="{04E30FB0-F26F-46F4-8411-1AA2128460EC}" destId="{2E6B6525-D0EA-4483-893A-BD76FCBBFC4A}" srcOrd="19" destOrd="0" presId="urn:microsoft.com/office/officeart/2005/8/layout/hierarchy2"/>
    <dgm:cxn modelId="{06A38450-FEE7-468A-98B5-19C90B74811C}" type="presParOf" srcId="{2E6B6525-D0EA-4483-893A-BD76FCBBFC4A}" destId="{CF7FFD92-9D1E-4E09-BAAF-369E80F9252B}" srcOrd="0" destOrd="0" presId="urn:microsoft.com/office/officeart/2005/8/layout/hierarchy2"/>
    <dgm:cxn modelId="{558B1939-53F4-47D7-BCFF-66F3DAB52ACF}" type="presParOf" srcId="{2E6B6525-D0EA-4483-893A-BD76FCBBFC4A}" destId="{271D5F04-37AD-429D-8191-6D9BDC833BAB}" srcOrd="1" destOrd="0" presId="urn:microsoft.com/office/officeart/2005/8/layout/hierarchy2"/>
    <dgm:cxn modelId="{5D1FB08E-1D9C-4344-9340-CBACBF3516FF}" type="presParOf" srcId="{04E30FB0-F26F-46F4-8411-1AA2128460EC}" destId="{6DB12F5C-AC4A-41A0-9022-C7541E43B3A2}" srcOrd="20" destOrd="0" presId="urn:microsoft.com/office/officeart/2005/8/layout/hierarchy2"/>
    <dgm:cxn modelId="{AC2F152C-AE02-4B59-8C6E-9FE9A77B9460}" type="presParOf" srcId="{6DB12F5C-AC4A-41A0-9022-C7541E43B3A2}" destId="{3F947BEF-A511-4D03-9A19-B6145F3121B9}" srcOrd="0" destOrd="0" presId="urn:microsoft.com/office/officeart/2005/8/layout/hierarchy2"/>
    <dgm:cxn modelId="{638842B3-B828-43B8-9512-45D528C43711}" type="presParOf" srcId="{04E30FB0-F26F-46F4-8411-1AA2128460EC}" destId="{734B3B5B-B12D-459A-A68C-D3D18F7CE0F1}" srcOrd="21" destOrd="0" presId="urn:microsoft.com/office/officeart/2005/8/layout/hierarchy2"/>
    <dgm:cxn modelId="{3CDC1DD5-1D9A-4092-BF0E-870DC7BEEB02}" type="presParOf" srcId="{734B3B5B-B12D-459A-A68C-D3D18F7CE0F1}" destId="{56D68E2E-7117-44EB-A57D-A9CD072A0B5A}" srcOrd="0" destOrd="0" presId="urn:microsoft.com/office/officeart/2005/8/layout/hierarchy2"/>
    <dgm:cxn modelId="{A9740113-2BCC-4E5B-B993-DD3582E8F9F1}" type="presParOf" srcId="{734B3B5B-B12D-459A-A68C-D3D18F7CE0F1}" destId="{7A547B4A-B2BB-4DC8-95FC-DB49CC20AD8E}" srcOrd="1" destOrd="0" presId="urn:microsoft.com/office/officeart/2005/8/layout/hierarchy2"/>
    <dgm:cxn modelId="{4BAF8D9E-C4AE-44C0-BE56-9A3053F90D94}" type="presParOf" srcId="{04E30FB0-F26F-46F4-8411-1AA2128460EC}" destId="{CB3E811A-2E4A-4DB9-A700-8D47F98B9CCE}" srcOrd="22" destOrd="0" presId="urn:microsoft.com/office/officeart/2005/8/layout/hierarchy2"/>
    <dgm:cxn modelId="{F2385863-09C0-43DF-8606-B23E50C0C678}" type="presParOf" srcId="{CB3E811A-2E4A-4DB9-A700-8D47F98B9CCE}" destId="{3E96E691-F1DC-4400-B2CA-7C71CC737520}" srcOrd="0" destOrd="0" presId="urn:microsoft.com/office/officeart/2005/8/layout/hierarchy2"/>
    <dgm:cxn modelId="{7EE5A4F9-FAC1-418F-BF2F-FB34AA742169}" type="presParOf" srcId="{04E30FB0-F26F-46F4-8411-1AA2128460EC}" destId="{B17D8574-0E53-4E85-AF18-EABFD3C81070}" srcOrd="23" destOrd="0" presId="urn:microsoft.com/office/officeart/2005/8/layout/hierarchy2"/>
    <dgm:cxn modelId="{D9239414-2F48-443A-AEDF-AF9A70FC7E73}" type="presParOf" srcId="{B17D8574-0E53-4E85-AF18-EABFD3C81070}" destId="{CC2ECC6B-42BA-42E3-A02D-62E2B84E8EBC}" srcOrd="0" destOrd="0" presId="urn:microsoft.com/office/officeart/2005/8/layout/hierarchy2"/>
    <dgm:cxn modelId="{29CE4E22-FCA2-44DA-848E-3533AE84FB73}" type="presParOf" srcId="{B17D8574-0E53-4E85-AF18-EABFD3C81070}" destId="{1A972D50-F371-46F1-87D6-3E2C53BEEB3E}" srcOrd="1" destOrd="0" presId="urn:microsoft.com/office/officeart/2005/8/layout/hierarchy2"/>
    <dgm:cxn modelId="{4C4664FD-FC42-447A-B492-05C771F0265E}" type="presParOf" srcId="{02604B04-9154-4703-8B4A-5901513B7A74}" destId="{682AB935-B579-4917-9669-25DE045F1125}" srcOrd="2" destOrd="0" presId="urn:microsoft.com/office/officeart/2005/8/layout/hierarchy2"/>
    <dgm:cxn modelId="{C58406F7-47E6-4745-99C4-CDDC5B33F980}" type="presParOf" srcId="{682AB935-B579-4917-9669-25DE045F1125}" destId="{82ACAAC2-779D-4233-B5A8-A4D64C432B6E}" srcOrd="0" destOrd="0" presId="urn:microsoft.com/office/officeart/2005/8/layout/hierarchy2"/>
    <dgm:cxn modelId="{2BCE3788-B1D7-45B5-8898-01CD28E8B8C5}" type="presParOf" srcId="{02604B04-9154-4703-8B4A-5901513B7A74}" destId="{C921596B-E07F-4F05-9D9B-D5A5ED1233D1}" srcOrd="3" destOrd="0" presId="urn:microsoft.com/office/officeart/2005/8/layout/hierarchy2"/>
    <dgm:cxn modelId="{5E1AC0A8-67EC-486E-9741-F473A948F6DC}" type="presParOf" srcId="{C921596B-E07F-4F05-9D9B-D5A5ED1233D1}" destId="{BBE0DE4F-5BC6-4543-99C9-CC0121602018}" srcOrd="0" destOrd="0" presId="urn:microsoft.com/office/officeart/2005/8/layout/hierarchy2"/>
    <dgm:cxn modelId="{C8499A75-6493-4E00-BDD9-956ABDF6DA5A}" type="presParOf" srcId="{C921596B-E07F-4F05-9D9B-D5A5ED1233D1}" destId="{D2613EAD-7AC4-455B-A496-9FA283882E98}" srcOrd="1" destOrd="0" presId="urn:microsoft.com/office/officeart/2005/8/layout/hierarchy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831D5C0-845D-4D32-BA34-720FB6F1D72D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00D1078F-232F-47C2-9C8B-D04BCA61C088}">
      <dgm:prSet phldrT="[Текст]" custT="1"/>
      <dgm:spPr>
        <a:solidFill>
          <a:srgbClr val="CC00FF"/>
        </a:solidFill>
      </dgm:spPr>
      <dgm:t>
        <a:bodyPr/>
        <a:lstStyle/>
        <a:p>
          <a:r>
            <a:rPr lang="ru-RU" sz="14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Ремонт инженерных сетей теплоснабжения, водоснабжения, водоотведения Фрунзе, 7. Волгоградский, 2,4, Ленина 10,12. Ремонт инженерных  сетей водоотведения по ул. Ленинградская, 2А, протяженностью  24 п. м.</a:t>
          </a:r>
        </a:p>
      </dgm:t>
    </dgm:pt>
    <dgm:pt modelId="{4CDE0A48-0D95-4C36-82BB-A2AF4919B978}" type="parTrans" cxnId="{E8BFCE98-490D-4725-B870-D7AB6B4CE8B2}">
      <dgm:prSet/>
      <dgm:spPr/>
      <dgm:t>
        <a:bodyPr/>
        <a:lstStyle/>
        <a:p>
          <a:endParaRPr lang="ru-RU" sz="1400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5B5CCA-5181-449A-8F69-56C5E2A4B40E}" type="sibTrans" cxnId="{E8BFCE98-490D-4725-B870-D7AB6B4CE8B2}">
      <dgm:prSet/>
      <dgm:spPr/>
      <dgm:t>
        <a:bodyPr/>
        <a:lstStyle/>
        <a:p>
          <a:endParaRPr lang="ru-RU" sz="1400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1D3C1D-4F1B-473A-A969-865F1ED7FC21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14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Замена теплообменного оборудования контура луч ул. Школьная, луч город в котельной "Рудо" (в целях обеспечения теплоснабжения новой школы №1)</a:t>
          </a:r>
        </a:p>
      </dgm:t>
    </dgm:pt>
    <dgm:pt modelId="{789BCA88-E560-4026-8519-0DDBA61FD55D}" type="parTrans" cxnId="{9DB1B70C-AA70-4663-81C9-02B466817B8B}">
      <dgm:prSet/>
      <dgm:spPr/>
      <dgm:t>
        <a:bodyPr/>
        <a:lstStyle/>
        <a:p>
          <a:endParaRPr lang="ru-RU" sz="1400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811175-AB14-4475-B63B-61E438C52DA5}" type="sibTrans" cxnId="{9DB1B70C-AA70-4663-81C9-02B466817B8B}">
      <dgm:prSet/>
      <dgm:spPr/>
      <dgm:t>
        <a:bodyPr/>
        <a:lstStyle/>
        <a:p>
          <a:endParaRPr lang="ru-RU" sz="1400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852901-4EBC-4671-B8FE-5D2DD59F23B0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14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Завершение работ по проведению государственных экспертиз проектной документации "Строительство канализационных очистных сооружений в Слюдянском муниципальном образовании"</a:t>
          </a:r>
        </a:p>
      </dgm:t>
    </dgm:pt>
    <dgm:pt modelId="{D28F65B2-BAAE-4EE5-96D7-DFB6EDFA0B1C}" type="parTrans" cxnId="{7868D47B-5639-48FD-98C0-CDFEBAC504FB}">
      <dgm:prSet/>
      <dgm:spPr/>
      <dgm:t>
        <a:bodyPr/>
        <a:lstStyle/>
        <a:p>
          <a:endParaRPr lang="ru-RU" sz="1400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B9B8CC-7A88-44BE-964D-80D97EC958AA}" type="sibTrans" cxnId="{7868D47B-5639-48FD-98C0-CDFEBAC504FB}">
      <dgm:prSet/>
      <dgm:spPr/>
      <dgm:t>
        <a:bodyPr/>
        <a:lstStyle/>
        <a:p>
          <a:endParaRPr lang="ru-RU" sz="1400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9CC124-554B-4A95-A69F-F5AA6DBE5950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14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Переселение граждан, проживающих на территории Слюдянского муниципального образования, из аварийного жилищного фонда, признанного таковым до 1 января 2017 года, оставшихся из 22 - 9 аварийных домов, общей площадью 2029,8 кв.м., 186 чел.</a:t>
          </a:r>
        </a:p>
      </dgm:t>
    </dgm:pt>
    <dgm:pt modelId="{4937D005-8389-4963-B9CE-7BA6C7062018}" type="parTrans" cxnId="{F6020C53-92D6-4CBF-A8E9-0C44DAB48155}">
      <dgm:prSet/>
      <dgm:spPr/>
      <dgm:t>
        <a:bodyPr/>
        <a:lstStyle/>
        <a:p>
          <a:endParaRPr lang="ru-RU" sz="1400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B46F73-E497-4DA1-A64F-B6634D631487}" type="sibTrans" cxnId="{F6020C53-92D6-4CBF-A8E9-0C44DAB48155}">
      <dgm:prSet/>
      <dgm:spPr/>
      <dgm:t>
        <a:bodyPr/>
        <a:lstStyle/>
        <a:p>
          <a:endParaRPr lang="ru-RU" sz="1400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036AC7-3180-4F35-8EBF-797C9C602E48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14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Молодые семьи улучшат жилищные  условия в результате реализации мероприятий подпрограммы (за период с 2019г. 25 молодых семей улучшили жилищные условия)</a:t>
          </a:r>
        </a:p>
      </dgm:t>
    </dgm:pt>
    <dgm:pt modelId="{9368FF62-5D86-46B2-9BB4-155F2CBA7949}" type="parTrans" cxnId="{04F8BC40-18FF-4D7E-AD3B-B7F291548CCB}">
      <dgm:prSet/>
      <dgm:spPr/>
      <dgm:t>
        <a:bodyPr/>
        <a:lstStyle/>
        <a:p>
          <a:endParaRPr lang="ru-RU" sz="1400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2D0B20-5763-498A-9A51-662DEAC9C7E0}" type="sibTrans" cxnId="{04F8BC40-18FF-4D7E-AD3B-B7F291548CCB}">
      <dgm:prSet/>
      <dgm:spPr/>
      <dgm:t>
        <a:bodyPr/>
        <a:lstStyle/>
        <a:p>
          <a:endParaRPr lang="ru-RU" sz="1400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6A7759-E9E2-4E27-8820-5A3575E57C2C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ru-RU" sz="14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Ремонт автомобильных дорог общего пользования местного значения: по ул. Парижской Коммуны, кольцо в м-не "Рудоуправление" (ул. Полевая, ул. Слюдяная, ул. Коммунальная, ул. Школьная), ул. Шахтерская, ул. Школьная</a:t>
          </a:r>
        </a:p>
      </dgm:t>
    </dgm:pt>
    <dgm:pt modelId="{ED22567E-F4CD-4CF3-8439-DCF5A8FBDFA6}" type="parTrans" cxnId="{B183286C-C797-4FB1-9137-63807F7382CC}">
      <dgm:prSet/>
      <dgm:spPr/>
      <dgm:t>
        <a:bodyPr/>
        <a:lstStyle/>
        <a:p>
          <a:endParaRPr lang="ru-RU" sz="1400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52D58A-97FF-420F-8836-1BFAFED84E6F}" type="sibTrans" cxnId="{B183286C-C797-4FB1-9137-63807F7382CC}">
      <dgm:prSet/>
      <dgm:spPr/>
      <dgm:t>
        <a:bodyPr/>
        <a:lstStyle/>
        <a:p>
          <a:endParaRPr lang="ru-RU" sz="1400" b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D02EE9-B84F-45E0-BC93-9FC911AA6A32}" type="pres">
      <dgm:prSet presAssocID="{E831D5C0-845D-4D32-BA34-720FB6F1D72D}" presName="Name0" presStyleCnt="0">
        <dgm:presLayoutVars>
          <dgm:chMax val="7"/>
          <dgm:chPref val="7"/>
          <dgm:dir/>
        </dgm:presLayoutVars>
      </dgm:prSet>
      <dgm:spPr/>
    </dgm:pt>
    <dgm:pt modelId="{80478B9B-9CEB-4A10-99BA-4FFE70861FE2}" type="pres">
      <dgm:prSet presAssocID="{E831D5C0-845D-4D32-BA34-720FB6F1D72D}" presName="Name1" presStyleCnt="0"/>
      <dgm:spPr/>
    </dgm:pt>
    <dgm:pt modelId="{AADA2A94-06FC-4083-89EB-CB2B575E76E2}" type="pres">
      <dgm:prSet presAssocID="{E831D5C0-845D-4D32-BA34-720FB6F1D72D}" presName="cycle" presStyleCnt="0"/>
      <dgm:spPr/>
    </dgm:pt>
    <dgm:pt modelId="{7ADE0EF2-7A14-4BB5-9FEA-2A3AE9CA7F16}" type="pres">
      <dgm:prSet presAssocID="{E831D5C0-845D-4D32-BA34-720FB6F1D72D}" presName="srcNode" presStyleLbl="node1" presStyleIdx="0" presStyleCnt="6"/>
      <dgm:spPr/>
    </dgm:pt>
    <dgm:pt modelId="{E4068946-3965-4DBA-9AA9-926A049310EA}" type="pres">
      <dgm:prSet presAssocID="{E831D5C0-845D-4D32-BA34-720FB6F1D72D}" presName="conn" presStyleLbl="parChTrans1D2" presStyleIdx="0" presStyleCnt="1"/>
      <dgm:spPr/>
    </dgm:pt>
    <dgm:pt modelId="{94D126CC-2F21-4043-8842-A0D7CF5A6FFA}" type="pres">
      <dgm:prSet presAssocID="{E831D5C0-845D-4D32-BA34-720FB6F1D72D}" presName="extraNode" presStyleLbl="node1" presStyleIdx="0" presStyleCnt="6"/>
      <dgm:spPr/>
    </dgm:pt>
    <dgm:pt modelId="{1DC7AA41-6CB9-4429-9611-B778277387CD}" type="pres">
      <dgm:prSet presAssocID="{E831D5C0-845D-4D32-BA34-720FB6F1D72D}" presName="dstNode" presStyleLbl="node1" presStyleIdx="0" presStyleCnt="6"/>
      <dgm:spPr/>
    </dgm:pt>
    <dgm:pt modelId="{24676E70-E32E-4B7D-9F0F-1E654ED61AA9}" type="pres">
      <dgm:prSet presAssocID="{00D1078F-232F-47C2-9C8B-D04BCA61C088}" presName="text_1" presStyleLbl="node1" presStyleIdx="0" presStyleCnt="6">
        <dgm:presLayoutVars>
          <dgm:bulletEnabled val="1"/>
        </dgm:presLayoutVars>
      </dgm:prSet>
      <dgm:spPr/>
    </dgm:pt>
    <dgm:pt modelId="{3C322768-3B24-446D-8FD4-4CFF16D22603}" type="pres">
      <dgm:prSet presAssocID="{00D1078F-232F-47C2-9C8B-D04BCA61C088}" presName="accent_1" presStyleCnt="0"/>
      <dgm:spPr/>
    </dgm:pt>
    <dgm:pt modelId="{E089C1C6-E8CF-4513-BDCF-291AE36E6882}" type="pres">
      <dgm:prSet presAssocID="{00D1078F-232F-47C2-9C8B-D04BCA61C088}" presName="accentRepeatNode" presStyleLbl="solidFgAcc1" presStyleIdx="0" presStyleCnt="6"/>
      <dgm:spPr/>
    </dgm:pt>
    <dgm:pt modelId="{9C483870-1FC6-44ED-9FA4-92C8A10929F7}" type="pres">
      <dgm:prSet presAssocID="{341D3C1D-4F1B-473A-A969-865F1ED7FC21}" presName="text_2" presStyleLbl="node1" presStyleIdx="1" presStyleCnt="6">
        <dgm:presLayoutVars>
          <dgm:bulletEnabled val="1"/>
        </dgm:presLayoutVars>
      </dgm:prSet>
      <dgm:spPr/>
    </dgm:pt>
    <dgm:pt modelId="{FBDED3E4-E2AF-4D1B-AC1F-6699C2856BDF}" type="pres">
      <dgm:prSet presAssocID="{341D3C1D-4F1B-473A-A969-865F1ED7FC21}" presName="accent_2" presStyleCnt="0"/>
      <dgm:spPr/>
    </dgm:pt>
    <dgm:pt modelId="{041D600E-CBF9-45CB-B1E2-9580F9A12C0F}" type="pres">
      <dgm:prSet presAssocID="{341D3C1D-4F1B-473A-A969-865F1ED7FC21}" presName="accentRepeatNode" presStyleLbl="solidFgAcc1" presStyleIdx="1" presStyleCnt="6"/>
      <dgm:spPr/>
    </dgm:pt>
    <dgm:pt modelId="{F8581B9C-525E-4DB1-A1CD-C08972328B2F}" type="pres">
      <dgm:prSet presAssocID="{68852901-4EBC-4671-B8FE-5D2DD59F23B0}" presName="text_3" presStyleLbl="node1" presStyleIdx="2" presStyleCnt="6">
        <dgm:presLayoutVars>
          <dgm:bulletEnabled val="1"/>
        </dgm:presLayoutVars>
      </dgm:prSet>
      <dgm:spPr/>
    </dgm:pt>
    <dgm:pt modelId="{471C4BE8-781C-47F8-99E1-88EDD1218A8C}" type="pres">
      <dgm:prSet presAssocID="{68852901-4EBC-4671-B8FE-5D2DD59F23B0}" presName="accent_3" presStyleCnt="0"/>
      <dgm:spPr/>
    </dgm:pt>
    <dgm:pt modelId="{B3148A10-364D-40F8-ACF4-A71FADA2FBF4}" type="pres">
      <dgm:prSet presAssocID="{68852901-4EBC-4671-B8FE-5D2DD59F23B0}" presName="accentRepeatNode" presStyleLbl="solidFgAcc1" presStyleIdx="2" presStyleCnt="6"/>
      <dgm:spPr/>
    </dgm:pt>
    <dgm:pt modelId="{C94D553A-9A34-4597-B859-C168663AFD58}" type="pres">
      <dgm:prSet presAssocID="{249CC124-554B-4A95-A69F-F5AA6DBE5950}" presName="text_4" presStyleLbl="node1" presStyleIdx="3" presStyleCnt="6">
        <dgm:presLayoutVars>
          <dgm:bulletEnabled val="1"/>
        </dgm:presLayoutVars>
      </dgm:prSet>
      <dgm:spPr/>
    </dgm:pt>
    <dgm:pt modelId="{F36D4848-642B-4D13-9FB7-4F88155B8475}" type="pres">
      <dgm:prSet presAssocID="{249CC124-554B-4A95-A69F-F5AA6DBE5950}" presName="accent_4" presStyleCnt="0"/>
      <dgm:spPr/>
    </dgm:pt>
    <dgm:pt modelId="{1C1018A0-42F8-43C3-9FBA-70C4F2D62C0E}" type="pres">
      <dgm:prSet presAssocID="{249CC124-554B-4A95-A69F-F5AA6DBE5950}" presName="accentRepeatNode" presStyleLbl="solidFgAcc1" presStyleIdx="3" presStyleCnt="6"/>
      <dgm:spPr/>
    </dgm:pt>
    <dgm:pt modelId="{D2CD8848-47A3-4314-A0B2-53BFF320586F}" type="pres">
      <dgm:prSet presAssocID="{D0036AC7-3180-4F35-8EBF-797C9C602E48}" presName="text_5" presStyleLbl="node1" presStyleIdx="4" presStyleCnt="6">
        <dgm:presLayoutVars>
          <dgm:bulletEnabled val="1"/>
        </dgm:presLayoutVars>
      </dgm:prSet>
      <dgm:spPr/>
    </dgm:pt>
    <dgm:pt modelId="{344C4C67-0054-4EFF-A31B-279CEF5C5293}" type="pres">
      <dgm:prSet presAssocID="{D0036AC7-3180-4F35-8EBF-797C9C602E48}" presName="accent_5" presStyleCnt="0"/>
      <dgm:spPr/>
    </dgm:pt>
    <dgm:pt modelId="{228A3AFE-9E69-4B04-A338-2CF58651372C}" type="pres">
      <dgm:prSet presAssocID="{D0036AC7-3180-4F35-8EBF-797C9C602E48}" presName="accentRepeatNode" presStyleLbl="solidFgAcc1" presStyleIdx="4" presStyleCnt="6"/>
      <dgm:spPr/>
    </dgm:pt>
    <dgm:pt modelId="{D16BC014-37C5-443B-B6F4-9BD466D215FB}" type="pres">
      <dgm:prSet presAssocID="{686A7759-E9E2-4E27-8820-5A3575E57C2C}" presName="text_6" presStyleLbl="node1" presStyleIdx="5" presStyleCnt="6">
        <dgm:presLayoutVars>
          <dgm:bulletEnabled val="1"/>
        </dgm:presLayoutVars>
      </dgm:prSet>
      <dgm:spPr/>
    </dgm:pt>
    <dgm:pt modelId="{5419B259-CC5E-4923-96C9-165A4B93CF81}" type="pres">
      <dgm:prSet presAssocID="{686A7759-E9E2-4E27-8820-5A3575E57C2C}" presName="accent_6" presStyleCnt="0"/>
      <dgm:spPr/>
    </dgm:pt>
    <dgm:pt modelId="{8FA8E124-2FD8-4676-8007-5AAB09199CEB}" type="pres">
      <dgm:prSet presAssocID="{686A7759-E9E2-4E27-8820-5A3575E57C2C}" presName="accentRepeatNode" presStyleLbl="solidFgAcc1" presStyleIdx="5" presStyleCnt="6"/>
      <dgm:spPr/>
    </dgm:pt>
  </dgm:ptLst>
  <dgm:cxnLst>
    <dgm:cxn modelId="{8DB77403-773D-4792-940E-5B21DEB427FA}" type="presOf" srcId="{249CC124-554B-4A95-A69F-F5AA6DBE5950}" destId="{C94D553A-9A34-4597-B859-C168663AFD58}" srcOrd="0" destOrd="0" presId="urn:microsoft.com/office/officeart/2008/layout/VerticalCurvedList"/>
    <dgm:cxn modelId="{9DB1B70C-AA70-4663-81C9-02B466817B8B}" srcId="{E831D5C0-845D-4D32-BA34-720FB6F1D72D}" destId="{341D3C1D-4F1B-473A-A969-865F1ED7FC21}" srcOrd="1" destOrd="0" parTransId="{789BCA88-E560-4026-8519-0DDBA61FD55D}" sibTransId="{50811175-AB14-4475-B63B-61E438C52DA5}"/>
    <dgm:cxn modelId="{58822D0D-7436-405D-BBF2-96B6B90D4714}" type="presOf" srcId="{00D1078F-232F-47C2-9C8B-D04BCA61C088}" destId="{24676E70-E32E-4B7D-9F0F-1E654ED61AA9}" srcOrd="0" destOrd="0" presId="urn:microsoft.com/office/officeart/2008/layout/VerticalCurvedList"/>
    <dgm:cxn modelId="{04F8BC40-18FF-4D7E-AD3B-B7F291548CCB}" srcId="{E831D5C0-845D-4D32-BA34-720FB6F1D72D}" destId="{D0036AC7-3180-4F35-8EBF-797C9C602E48}" srcOrd="4" destOrd="0" parTransId="{9368FF62-5D86-46B2-9BB4-155F2CBA7949}" sibTransId="{E52D0B20-5763-498A-9A51-662DEAC9C7E0}"/>
    <dgm:cxn modelId="{13D82662-8113-49D0-BA87-A2B05BDAFB48}" type="presOf" srcId="{686A7759-E9E2-4E27-8820-5A3575E57C2C}" destId="{D16BC014-37C5-443B-B6F4-9BD466D215FB}" srcOrd="0" destOrd="0" presId="urn:microsoft.com/office/officeart/2008/layout/VerticalCurvedList"/>
    <dgm:cxn modelId="{B183286C-C797-4FB1-9137-63807F7382CC}" srcId="{E831D5C0-845D-4D32-BA34-720FB6F1D72D}" destId="{686A7759-E9E2-4E27-8820-5A3575E57C2C}" srcOrd="5" destOrd="0" parTransId="{ED22567E-F4CD-4CF3-8439-DCF5A8FBDFA6}" sibTransId="{1852D58A-97FF-420F-8836-1BFAFED84E6F}"/>
    <dgm:cxn modelId="{EEDC884F-304F-4A83-A769-D5E41EE071A9}" type="presOf" srcId="{765B5CCA-5181-449A-8F69-56C5E2A4B40E}" destId="{E4068946-3965-4DBA-9AA9-926A049310EA}" srcOrd="0" destOrd="0" presId="urn:microsoft.com/office/officeart/2008/layout/VerticalCurvedList"/>
    <dgm:cxn modelId="{F6020C53-92D6-4CBF-A8E9-0C44DAB48155}" srcId="{E831D5C0-845D-4D32-BA34-720FB6F1D72D}" destId="{249CC124-554B-4A95-A69F-F5AA6DBE5950}" srcOrd="3" destOrd="0" parTransId="{4937D005-8389-4963-B9CE-7BA6C7062018}" sibTransId="{21B46F73-E497-4DA1-A64F-B6634D631487}"/>
    <dgm:cxn modelId="{7868D47B-5639-48FD-98C0-CDFEBAC504FB}" srcId="{E831D5C0-845D-4D32-BA34-720FB6F1D72D}" destId="{68852901-4EBC-4671-B8FE-5D2DD59F23B0}" srcOrd="2" destOrd="0" parTransId="{D28F65B2-BAAE-4EE5-96D7-DFB6EDFA0B1C}" sibTransId="{45B9B8CC-7A88-44BE-964D-80D97EC958AA}"/>
    <dgm:cxn modelId="{E3E3E280-2DEA-4685-9EB3-B6B51A34BDFA}" type="presOf" srcId="{D0036AC7-3180-4F35-8EBF-797C9C602E48}" destId="{D2CD8848-47A3-4314-A0B2-53BFF320586F}" srcOrd="0" destOrd="0" presId="urn:microsoft.com/office/officeart/2008/layout/VerticalCurvedList"/>
    <dgm:cxn modelId="{6353BA84-B7F6-4FB8-94F8-17AC6DC5F9C8}" type="presOf" srcId="{341D3C1D-4F1B-473A-A969-865F1ED7FC21}" destId="{9C483870-1FC6-44ED-9FA4-92C8A10929F7}" srcOrd="0" destOrd="0" presId="urn:microsoft.com/office/officeart/2008/layout/VerticalCurvedList"/>
    <dgm:cxn modelId="{76C9FB8D-E610-4F03-B74A-06477F3B8CD0}" type="presOf" srcId="{68852901-4EBC-4671-B8FE-5D2DD59F23B0}" destId="{F8581B9C-525E-4DB1-A1CD-C08972328B2F}" srcOrd="0" destOrd="0" presId="urn:microsoft.com/office/officeart/2008/layout/VerticalCurvedList"/>
    <dgm:cxn modelId="{E8BFCE98-490D-4725-B870-D7AB6B4CE8B2}" srcId="{E831D5C0-845D-4D32-BA34-720FB6F1D72D}" destId="{00D1078F-232F-47C2-9C8B-D04BCA61C088}" srcOrd="0" destOrd="0" parTransId="{4CDE0A48-0D95-4C36-82BB-A2AF4919B978}" sibTransId="{765B5CCA-5181-449A-8F69-56C5E2A4B40E}"/>
    <dgm:cxn modelId="{14174DA0-463A-4C74-B44C-4E808117C8CE}" type="presOf" srcId="{E831D5C0-845D-4D32-BA34-720FB6F1D72D}" destId="{36D02EE9-B84F-45E0-BC93-9FC911AA6A32}" srcOrd="0" destOrd="0" presId="urn:microsoft.com/office/officeart/2008/layout/VerticalCurvedList"/>
    <dgm:cxn modelId="{049747B5-B630-4379-A773-9348FF9A122F}" type="presParOf" srcId="{36D02EE9-B84F-45E0-BC93-9FC911AA6A32}" destId="{80478B9B-9CEB-4A10-99BA-4FFE70861FE2}" srcOrd="0" destOrd="0" presId="urn:microsoft.com/office/officeart/2008/layout/VerticalCurvedList"/>
    <dgm:cxn modelId="{32342CD4-5E54-40AE-B965-93C7131B77E2}" type="presParOf" srcId="{80478B9B-9CEB-4A10-99BA-4FFE70861FE2}" destId="{AADA2A94-06FC-4083-89EB-CB2B575E76E2}" srcOrd="0" destOrd="0" presId="urn:microsoft.com/office/officeart/2008/layout/VerticalCurvedList"/>
    <dgm:cxn modelId="{DC5E05EB-7AB0-4D00-BE73-08662F6F5266}" type="presParOf" srcId="{AADA2A94-06FC-4083-89EB-CB2B575E76E2}" destId="{7ADE0EF2-7A14-4BB5-9FEA-2A3AE9CA7F16}" srcOrd="0" destOrd="0" presId="urn:microsoft.com/office/officeart/2008/layout/VerticalCurvedList"/>
    <dgm:cxn modelId="{A8A5CD57-3000-4F4D-89CF-422460C02D6C}" type="presParOf" srcId="{AADA2A94-06FC-4083-89EB-CB2B575E76E2}" destId="{E4068946-3965-4DBA-9AA9-926A049310EA}" srcOrd="1" destOrd="0" presId="urn:microsoft.com/office/officeart/2008/layout/VerticalCurvedList"/>
    <dgm:cxn modelId="{DA4D3837-F258-4EF8-BC2D-498D9B1E0078}" type="presParOf" srcId="{AADA2A94-06FC-4083-89EB-CB2B575E76E2}" destId="{94D126CC-2F21-4043-8842-A0D7CF5A6FFA}" srcOrd="2" destOrd="0" presId="urn:microsoft.com/office/officeart/2008/layout/VerticalCurvedList"/>
    <dgm:cxn modelId="{B3BAB9F8-3683-45DD-B2A7-886082953E9F}" type="presParOf" srcId="{AADA2A94-06FC-4083-89EB-CB2B575E76E2}" destId="{1DC7AA41-6CB9-4429-9611-B778277387CD}" srcOrd="3" destOrd="0" presId="urn:microsoft.com/office/officeart/2008/layout/VerticalCurvedList"/>
    <dgm:cxn modelId="{D3690297-7211-471E-902E-A89C36B8234D}" type="presParOf" srcId="{80478B9B-9CEB-4A10-99BA-4FFE70861FE2}" destId="{24676E70-E32E-4B7D-9F0F-1E654ED61AA9}" srcOrd="1" destOrd="0" presId="urn:microsoft.com/office/officeart/2008/layout/VerticalCurvedList"/>
    <dgm:cxn modelId="{5533AA53-FB6F-4DAF-99A1-0555CF3AC034}" type="presParOf" srcId="{80478B9B-9CEB-4A10-99BA-4FFE70861FE2}" destId="{3C322768-3B24-446D-8FD4-4CFF16D22603}" srcOrd="2" destOrd="0" presId="urn:microsoft.com/office/officeart/2008/layout/VerticalCurvedList"/>
    <dgm:cxn modelId="{4A36D045-8DDC-4DCC-899D-7D0190F830F1}" type="presParOf" srcId="{3C322768-3B24-446D-8FD4-4CFF16D22603}" destId="{E089C1C6-E8CF-4513-BDCF-291AE36E6882}" srcOrd="0" destOrd="0" presId="urn:microsoft.com/office/officeart/2008/layout/VerticalCurvedList"/>
    <dgm:cxn modelId="{A185EB97-9AD8-4A6D-860C-D95D9CAEFA79}" type="presParOf" srcId="{80478B9B-9CEB-4A10-99BA-4FFE70861FE2}" destId="{9C483870-1FC6-44ED-9FA4-92C8A10929F7}" srcOrd="3" destOrd="0" presId="urn:microsoft.com/office/officeart/2008/layout/VerticalCurvedList"/>
    <dgm:cxn modelId="{C0B5C753-03C7-49F0-A456-A8D4DA9B45D7}" type="presParOf" srcId="{80478B9B-9CEB-4A10-99BA-4FFE70861FE2}" destId="{FBDED3E4-E2AF-4D1B-AC1F-6699C2856BDF}" srcOrd="4" destOrd="0" presId="urn:microsoft.com/office/officeart/2008/layout/VerticalCurvedList"/>
    <dgm:cxn modelId="{2BAD7EAE-285E-442F-AEA5-8DF19C64F1F5}" type="presParOf" srcId="{FBDED3E4-E2AF-4D1B-AC1F-6699C2856BDF}" destId="{041D600E-CBF9-45CB-B1E2-9580F9A12C0F}" srcOrd="0" destOrd="0" presId="urn:microsoft.com/office/officeart/2008/layout/VerticalCurvedList"/>
    <dgm:cxn modelId="{3529D4EE-80EE-46E7-979D-5E1D854C6858}" type="presParOf" srcId="{80478B9B-9CEB-4A10-99BA-4FFE70861FE2}" destId="{F8581B9C-525E-4DB1-A1CD-C08972328B2F}" srcOrd="5" destOrd="0" presId="urn:microsoft.com/office/officeart/2008/layout/VerticalCurvedList"/>
    <dgm:cxn modelId="{E390BFE3-66AA-4ACC-82EA-BE1394DB8CBD}" type="presParOf" srcId="{80478B9B-9CEB-4A10-99BA-4FFE70861FE2}" destId="{471C4BE8-781C-47F8-99E1-88EDD1218A8C}" srcOrd="6" destOrd="0" presId="urn:microsoft.com/office/officeart/2008/layout/VerticalCurvedList"/>
    <dgm:cxn modelId="{896641A5-B136-4B43-93D0-066E9C754A84}" type="presParOf" srcId="{471C4BE8-781C-47F8-99E1-88EDD1218A8C}" destId="{B3148A10-364D-40F8-ACF4-A71FADA2FBF4}" srcOrd="0" destOrd="0" presId="urn:microsoft.com/office/officeart/2008/layout/VerticalCurvedList"/>
    <dgm:cxn modelId="{C94F9C43-6DE0-4A37-812C-B00590CC59E4}" type="presParOf" srcId="{80478B9B-9CEB-4A10-99BA-4FFE70861FE2}" destId="{C94D553A-9A34-4597-B859-C168663AFD58}" srcOrd="7" destOrd="0" presId="urn:microsoft.com/office/officeart/2008/layout/VerticalCurvedList"/>
    <dgm:cxn modelId="{805EEB32-A14E-4EC6-9035-F798FF31882B}" type="presParOf" srcId="{80478B9B-9CEB-4A10-99BA-4FFE70861FE2}" destId="{F36D4848-642B-4D13-9FB7-4F88155B8475}" srcOrd="8" destOrd="0" presId="urn:microsoft.com/office/officeart/2008/layout/VerticalCurvedList"/>
    <dgm:cxn modelId="{407FDAE6-7EAA-4A55-9491-5F4938124317}" type="presParOf" srcId="{F36D4848-642B-4D13-9FB7-4F88155B8475}" destId="{1C1018A0-42F8-43C3-9FBA-70C4F2D62C0E}" srcOrd="0" destOrd="0" presId="urn:microsoft.com/office/officeart/2008/layout/VerticalCurvedList"/>
    <dgm:cxn modelId="{3C06EDEE-EA41-4764-8546-C67AD8932FAF}" type="presParOf" srcId="{80478B9B-9CEB-4A10-99BA-4FFE70861FE2}" destId="{D2CD8848-47A3-4314-A0B2-53BFF320586F}" srcOrd="9" destOrd="0" presId="urn:microsoft.com/office/officeart/2008/layout/VerticalCurvedList"/>
    <dgm:cxn modelId="{CF57559E-B38E-4ED9-A448-2C1A4D2B14A3}" type="presParOf" srcId="{80478B9B-9CEB-4A10-99BA-4FFE70861FE2}" destId="{344C4C67-0054-4EFF-A31B-279CEF5C5293}" srcOrd="10" destOrd="0" presId="urn:microsoft.com/office/officeart/2008/layout/VerticalCurvedList"/>
    <dgm:cxn modelId="{7C9BE67D-25C3-420C-9784-B5A2ECFCA3B0}" type="presParOf" srcId="{344C4C67-0054-4EFF-A31B-279CEF5C5293}" destId="{228A3AFE-9E69-4B04-A338-2CF58651372C}" srcOrd="0" destOrd="0" presId="urn:microsoft.com/office/officeart/2008/layout/VerticalCurvedList"/>
    <dgm:cxn modelId="{90716D26-90F1-4CE0-B038-CD4AFE211A74}" type="presParOf" srcId="{80478B9B-9CEB-4A10-99BA-4FFE70861FE2}" destId="{D16BC014-37C5-443B-B6F4-9BD466D215FB}" srcOrd="11" destOrd="0" presId="urn:microsoft.com/office/officeart/2008/layout/VerticalCurvedList"/>
    <dgm:cxn modelId="{A6B1A2C6-DBDB-4DFD-9BF9-C27F36A5DE39}" type="presParOf" srcId="{80478B9B-9CEB-4A10-99BA-4FFE70861FE2}" destId="{5419B259-CC5E-4923-96C9-165A4B93CF81}" srcOrd="12" destOrd="0" presId="urn:microsoft.com/office/officeart/2008/layout/VerticalCurvedList"/>
    <dgm:cxn modelId="{5E266B9A-C1E2-435E-97A9-BEE12D7984C1}" type="presParOf" srcId="{5419B259-CC5E-4923-96C9-165A4B93CF81}" destId="{8FA8E124-2FD8-4676-8007-5AAB09199CE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831D5C0-845D-4D32-BA34-720FB6F1D72D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341D3C1D-4F1B-473A-A969-865F1ED7FC21}">
      <dgm:prSet phldrT="[Текст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sz="1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Реализация мероприятий перечня проектов народные инициативы 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9BCA88-E560-4026-8519-0DDBA61FD55D}" type="parTrans" cxnId="{9DB1B70C-AA70-4663-81C9-02B466817B8B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811175-AB14-4475-B63B-61E438C52DA5}" type="sibTrans" cxnId="{9DB1B70C-AA70-4663-81C9-02B466817B8B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D1078F-232F-47C2-9C8B-D04BCA61C088}">
      <dgm:prSet phldrT="[Текст]" custT="1"/>
      <dgm:spPr>
        <a:solidFill>
          <a:srgbClr val="CC00FF"/>
        </a:solidFill>
      </dgm:spPr>
      <dgm:t>
        <a:bodyPr/>
        <a:lstStyle/>
        <a:p>
          <a:r>
            <a: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Ямочный ремонт автомобильных дорог, нанесение дорожной разметки на автомобильных дорогах г. Слюдянка</a:t>
          </a:r>
        </a:p>
      </dgm:t>
    </dgm:pt>
    <dgm:pt modelId="{765B5CCA-5181-449A-8F69-56C5E2A4B40E}" type="sibTrans" cxnId="{E8BFCE98-490D-4725-B870-D7AB6B4CE8B2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DE0A48-0D95-4C36-82BB-A2AF4919B978}" type="parTrans" cxnId="{E8BFCE98-490D-4725-B870-D7AB6B4CE8B2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852901-4EBC-4671-B8FE-5D2DD59F23B0}">
      <dgm:prSet phldrT="[Текст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Выявление и оценка объектов накопленного вреда окружающей среде и организация работ по ликвидации накопленного вреда окружающей среде по объекту: «Несанкционированная свалка в пади Талая г. Слюдянки</a:t>
          </a:r>
        </a:p>
      </dgm:t>
    </dgm:pt>
    <dgm:pt modelId="{45B9B8CC-7A88-44BE-964D-80D97EC958AA}" type="sibTrans" cxnId="{7868D47B-5639-48FD-98C0-CDFEBAC504FB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8F65B2-BAAE-4EE5-96D7-DFB6EDFA0B1C}" type="parTrans" cxnId="{7868D47B-5639-48FD-98C0-CDFEBAC504FB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9CC124-554B-4A95-A69F-F5AA6DBE5950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Внесение изменений в Правила землепользования и застройки Слюдянского муниципального образования. Выполнение инструментально-технического обследования многоквартирных жилых домов  на предмет технического состояния. </a:t>
          </a:r>
        </a:p>
      </dgm:t>
    </dgm:pt>
    <dgm:pt modelId="{21B46F73-E497-4DA1-A64F-B6634D631487}" type="sibTrans" cxnId="{F6020C53-92D6-4CBF-A8E9-0C44DAB48155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37D005-8389-4963-B9CE-7BA6C7062018}" type="parTrans" cxnId="{F6020C53-92D6-4CBF-A8E9-0C44DAB48155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32EAE6-B3A7-4505-BFD3-1138D0DEA411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Проектирование, строительство и ввод в эксплуатацию объекта капитального строительства: "Физкультурно-оздоровительный комплекс, расположенный по адресу: Иркутская область, г. Слюдянка, ул. Кутелева, д.24</a:t>
          </a:r>
        </a:p>
      </dgm:t>
    </dgm:pt>
    <dgm:pt modelId="{AFAAAC7F-19F4-4958-8B96-7A9AC3E31073}" type="sibTrans" cxnId="{613BA3F3-FCED-41B5-A7A8-B516CE6F513E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5EF219-8572-4936-AE69-04C89616CE96}" type="parTrans" cxnId="{613BA3F3-FCED-41B5-A7A8-B516CE6F513E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0B3087-66F3-44E6-9F3B-AC91A2915EFB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по созданию эколого-просветительского парка развлечений и отдыха "Сказки Байкала"(резиденция Байкальского Деда мороза) в городе Слюдянка (Разработка проектно-сметной документации)</a:t>
          </a:r>
        </a:p>
      </dgm:t>
    </dgm:pt>
    <dgm:pt modelId="{7559BC4C-F7EB-409A-B413-E1A6BCB85CE2}" type="parTrans" cxnId="{4DDE9E01-7AA4-4ADF-8499-49830A611ED9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365874-C6AA-4326-8D04-3F44914358F0}" type="sibTrans" cxnId="{4DDE9E01-7AA4-4ADF-8499-49830A611ED9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E156BF-9294-4AAB-AD78-B62AE29BBD48}">
      <dgm:prSet phldrT="[Текст]" custT="1"/>
      <dgm:spPr>
        <a:solidFill>
          <a:srgbClr val="FF0000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Благоустройство дворовых территорий:                                                                                                             1) г. Слюдянка ул. Захарова, д. 17, д. 19                                                                                                                  2) г. Слюдянка, ул.  Ленинградская д.2А, ул. Советская, д. 54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Благоустройство общественной территории: парка "Железнодорожник"</a:t>
          </a:r>
        </a:p>
      </dgm:t>
    </dgm:pt>
    <dgm:pt modelId="{DBB54491-891D-43D1-83A3-5921C8B5C3AC}" type="parTrans" cxnId="{5E3B2E8C-E47E-4F45-B972-70C45F95668F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33949F-B53D-405D-A24D-7148F4F114AE}" type="sibTrans" cxnId="{5E3B2E8C-E47E-4F45-B972-70C45F95668F}">
      <dgm:prSet/>
      <dgm:spPr/>
      <dgm:t>
        <a:bodyPr/>
        <a:lstStyle/>
        <a:p>
          <a:endParaRPr lang="ru-RU" sz="14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D02EE9-B84F-45E0-BC93-9FC911AA6A32}" type="pres">
      <dgm:prSet presAssocID="{E831D5C0-845D-4D32-BA34-720FB6F1D72D}" presName="Name0" presStyleCnt="0">
        <dgm:presLayoutVars>
          <dgm:chMax val="7"/>
          <dgm:chPref val="7"/>
          <dgm:dir/>
        </dgm:presLayoutVars>
      </dgm:prSet>
      <dgm:spPr/>
    </dgm:pt>
    <dgm:pt modelId="{80478B9B-9CEB-4A10-99BA-4FFE70861FE2}" type="pres">
      <dgm:prSet presAssocID="{E831D5C0-845D-4D32-BA34-720FB6F1D72D}" presName="Name1" presStyleCnt="0"/>
      <dgm:spPr/>
    </dgm:pt>
    <dgm:pt modelId="{AADA2A94-06FC-4083-89EB-CB2B575E76E2}" type="pres">
      <dgm:prSet presAssocID="{E831D5C0-845D-4D32-BA34-720FB6F1D72D}" presName="cycle" presStyleCnt="0"/>
      <dgm:spPr/>
    </dgm:pt>
    <dgm:pt modelId="{7ADE0EF2-7A14-4BB5-9FEA-2A3AE9CA7F16}" type="pres">
      <dgm:prSet presAssocID="{E831D5C0-845D-4D32-BA34-720FB6F1D72D}" presName="srcNode" presStyleLbl="node1" presStyleIdx="0" presStyleCnt="7"/>
      <dgm:spPr/>
    </dgm:pt>
    <dgm:pt modelId="{E4068946-3965-4DBA-9AA9-926A049310EA}" type="pres">
      <dgm:prSet presAssocID="{E831D5C0-845D-4D32-BA34-720FB6F1D72D}" presName="conn" presStyleLbl="parChTrans1D2" presStyleIdx="0" presStyleCnt="1"/>
      <dgm:spPr/>
    </dgm:pt>
    <dgm:pt modelId="{94D126CC-2F21-4043-8842-A0D7CF5A6FFA}" type="pres">
      <dgm:prSet presAssocID="{E831D5C0-845D-4D32-BA34-720FB6F1D72D}" presName="extraNode" presStyleLbl="node1" presStyleIdx="0" presStyleCnt="7"/>
      <dgm:spPr/>
    </dgm:pt>
    <dgm:pt modelId="{1DC7AA41-6CB9-4429-9611-B778277387CD}" type="pres">
      <dgm:prSet presAssocID="{E831D5C0-845D-4D32-BA34-720FB6F1D72D}" presName="dstNode" presStyleLbl="node1" presStyleIdx="0" presStyleCnt="7"/>
      <dgm:spPr/>
    </dgm:pt>
    <dgm:pt modelId="{24676E70-E32E-4B7D-9F0F-1E654ED61AA9}" type="pres">
      <dgm:prSet presAssocID="{00D1078F-232F-47C2-9C8B-D04BCA61C088}" presName="text_1" presStyleLbl="node1" presStyleIdx="0" presStyleCnt="7">
        <dgm:presLayoutVars>
          <dgm:bulletEnabled val="1"/>
        </dgm:presLayoutVars>
      </dgm:prSet>
      <dgm:spPr/>
    </dgm:pt>
    <dgm:pt modelId="{3C322768-3B24-446D-8FD4-4CFF16D22603}" type="pres">
      <dgm:prSet presAssocID="{00D1078F-232F-47C2-9C8B-D04BCA61C088}" presName="accent_1" presStyleCnt="0"/>
      <dgm:spPr/>
    </dgm:pt>
    <dgm:pt modelId="{E089C1C6-E8CF-4513-BDCF-291AE36E6882}" type="pres">
      <dgm:prSet presAssocID="{00D1078F-232F-47C2-9C8B-D04BCA61C088}" presName="accentRepeatNode" presStyleLbl="solidFgAcc1" presStyleIdx="0" presStyleCnt="7"/>
      <dgm:spPr/>
    </dgm:pt>
    <dgm:pt modelId="{9C483870-1FC6-44ED-9FA4-92C8A10929F7}" type="pres">
      <dgm:prSet presAssocID="{341D3C1D-4F1B-473A-A969-865F1ED7FC21}" presName="text_2" presStyleLbl="node1" presStyleIdx="1" presStyleCnt="7">
        <dgm:presLayoutVars>
          <dgm:bulletEnabled val="1"/>
        </dgm:presLayoutVars>
      </dgm:prSet>
      <dgm:spPr/>
    </dgm:pt>
    <dgm:pt modelId="{FBDED3E4-E2AF-4D1B-AC1F-6699C2856BDF}" type="pres">
      <dgm:prSet presAssocID="{341D3C1D-4F1B-473A-A969-865F1ED7FC21}" presName="accent_2" presStyleCnt="0"/>
      <dgm:spPr/>
    </dgm:pt>
    <dgm:pt modelId="{041D600E-CBF9-45CB-B1E2-9580F9A12C0F}" type="pres">
      <dgm:prSet presAssocID="{341D3C1D-4F1B-473A-A969-865F1ED7FC21}" presName="accentRepeatNode" presStyleLbl="solidFgAcc1" presStyleIdx="1" presStyleCnt="7"/>
      <dgm:spPr/>
    </dgm:pt>
    <dgm:pt modelId="{F8581B9C-525E-4DB1-A1CD-C08972328B2F}" type="pres">
      <dgm:prSet presAssocID="{68852901-4EBC-4671-B8FE-5D2DD59F23B0}" presName="text_3" presStyleLbl="node1" presStyleIdx="2" presStyleCnt="7">
        <dgm:presLayoutVars>
          <dgm:bulletEnabled val="1"/>
        </dgm:presLayoutVars>
      </dgm:prSet>
      <dgm:spPr/>
    </dgm:pt>
    <dgm:pt modelId="{471C4BE8-781C-47F8-99E1-88EDD1218A8C}" type="pres">
      <dgm:prSet presAssocID="{68852901-4EBC-4671-B8FE-5D2DD59F23B0}" presName="accent_3" presStyleCnt="0"/>
      <dgm:spPr/>
    </dgm:pt>
    <dgm:pt modelId="{B3148A10-364D-40F8-ACF4-A71FADA2FBF4}" type="pres">
      <dgm:prSet presAssocID="{68852901-4EBC-4671-B8FE-5D2DD59F23B0}" presName="accentRepeatNode" presStyleLbl="solidFgAcc1" presStyleIdx="2" presStyleCnt="7"/>
      <dgm:spPr/>
    </dgm:pt>
    <dgm:pt modelId="{E90F64F1-476E-4643-841E-3D34770A192A}" type="pres">
      <dgm:prSet presAssocID="{249CC124-554B-4A95-A69F-F5AA6DBE5950}" presName="text_4" presStyleLbl="node1" presStyleIdx="3" presStyleCnt="7">
        <dgm:presLayoutVars>
          <dgm:bulletEnabled val="1"/>
        </dgm:presLayoutVars>
      </dgm:prSet>
      <dgm:spPr/>
    </dgm:pt>
    <dgm:pt modelId="{B3173677-DA36-410F-BAE6-36D709AB2873}" type="pres">
      <dgm:prSet presAssocID="{249CC124-554B-4A95-A69F-F5AA6DBE5950}" presName="accent_4" presStyleCnt="0"/>
      <dgm:spPr/>
    </dgm:pt>
    <dgm:pt modelId="{1C1018A0-42F8-43C3-9FBA-70C4F2D62C0E}" type="pres">
      <dgm:prSet presAssocID="{249CC124-554B-4A95-A69F-F5AA6DBE5950}" presName="accentRepeatNode" presStyleLbl="solidFgAcc1" presStyleIdx="3" presStyleCnt="7"/>
      <dgm:spPr/>
    </dgm:pt>
    <dgm:pt modelId="{447C5278-8106-4D95-AC6B-36D9349FD8D5}" type="pres">
      <dgm:prSet presAssocID="{ED32EAE6-B3A7-4505-BFD3-1138D0DEA411}" presName="text_5" presStyleLbl="node1" presStyleIdx="4" presStyleCnt="7">
        <dgm:presLayoutVars>
          <dgm:bulletEnabled val="1"/>
        </dgm:presLayoutVars>
      </dgm:prSet>
      <dgm:spPr/>
    </dgm:pt>
    <dgm:pt modelId="{AB4180BD-67EB-4C58-B5EA-8E3BF37B650B}" type="pres">
      <dgm:prSet presAssocID="{ED32EAE6-B3A7-4505-BFD3-1138D0DEA411}" presName="accent_5" presStyleCnt="0"/>
      <dgm:spPr/>
    </dgm:pt>
    <dgm:pt modelId="{187A8228-9AE2-4CC2-AAE2-50013D02B940}" type="pres">
      <dgm:prSet presAssocID="{ED32EAE6-B3A7-4505-BFD3-1138D0DEA411}" presName="accentRepeatNode" presStyleLbl="solidFgAcc1" presStyleIdx="4" presStyleCnt="7"/>
      <dgm:spPr/>
    </dgm:pt>
    <dgm:pt modelId="{B20661DE-F524-4ED7-8C78-41DAC62FE0A7}" type="pres">
      <dgm:prSet presAssocID="{4F0B3087-66F3-44E6-9F3B-AC91A2915EFB}" presName="text_6" presStyleLbl="node1" presStyleIdx="5" presStyleCnt="7">
        <dgm:presLayoutVars>
          <dgm:bulletEnabled val="1"/>
        </dgm:presLayoutVars>
      </dgm:prSet>
      <dgm:spPr/>
    </dgm:pt>
    <dgm:pt modelId="{B52CEA62-8974-4E8A-935C-5BFDE573FC98}" type="pres">
      <dgm:prSet presAssocID="{4F0B3087-66F3-44E6-9F3B-AC91A2915EFB}" presName="accent_6" presStyleCnt="0"/>
      <dgm:spPr/>
    </dgm:pt>
    <dgm:pt modelId="{6C3327B7-064B-483B-94EE-404DB1A521E2}" type="pres">
      <dgm:prSet presAssocID="{4F0B3087-66F3-44E6-9F3B-AC91A2915EFB}" presName="accentRepeatNode" presStyleLbl="solidFgAcc1" presStyleIdx="5" presStyleCnt="7"/>
      <dgm:spPr/>
    </dgm:pt>
    <dgm:pt modelId="{A933293C-652F-4988-9A6B-9D7F14ABE44E}" type="pres">
      <dgm:prSet presAssocID="{54E156BF-9294-4AAB-AD78-B62AE29BBD48}" presName="text_7" presStyleLbl="node1" presStyleIdx="6" presStyleCnt="7" custScaleY="136461">
        <dgm:presLayoutVars>
          <dgm:bulletEnabled val="1"/>
        </dgm:presLayoutVars>
      </dgm:prSet>
      <dgm:spPr/>
    </dgm:pt>
    <dgm:pt modelId="{7E43118E-B6CE-48C6-B1A5-BF9048D42B87}" type="pres">
      <dgm:prSet presAssocID="{54E156BF-9294-4AAB-AD78-B62AE29BBD48}" presName="accent_7" presStyleCnt="0"/>
      <dgm:spPr/>
    </dgm:pt>
    <dgm:pt modelId="{21D5C0F2-425E-47B5-8C5A-C59A0DC7167D}" type="pres">
      <dgm:prSet presAssocID="{54E156BF-9294-4AAB-AD78-B62AE29BBD48}" presName="accentRepeatNode" presStyleLbl="solidFgAcc1" presStyleIdx="6" presStyleCnt="7"/>
      <dgm:spPr/>
    </dgm:pt>
  </dgm:ptLst>
  <dgm:cxnLst>
    <dgm:cxn modelId="{4DDE9E01-7AA4-4ADF-8499-49830A611ED9}" srcId="{E831D5C0-845D-4D32-BA34-720FB6F1D72D}" destId="{4F0B3087-66F3-44E6-9F3B-AC91A2915EFB}" srcOrd="5" destOrd="0" parTransId="{7559BC4C-F7EB-409A-B413-E1A6BCB85CE2}" sibTransId="{BA365874-C6AA-4326-8D04-3F44914358F0}"/>
    <dgm:cxn modelId="{2BB4CE04-F622-4C49-984E-BA28228162E0}" type="presOf" srcId="{54E156BF-9294-4AAB-AD78-B62AE29BBD48}" destId="{A933293C-652F-4988-9A6B-9D7F14ABE44E}" srcOrd="0" destOrd="0" presId="urn:microsoft.com/office/officeart/2008/layout/VerticalCurvedList"/>
    <dgm:cxn modelId="{9DB1B70C-AA70-4663-81C9-02B466817B8B}" srcId="{E831D5C0-845D-4D32-BA34-720FB6F1D72D}" destId="{341D3C1D-4F1B-473A-A969-865F1ED7FC21}" srcOrd="1" destOrd="0" parTransId="{789BCA88-E560-4026-8519-0DDBA61FD55D}" sibTransId="{50811175-AB14-4475-B63B-61E438C52DA5}"/>
    <dgm:cxn modelId="{58822D0D-7436-405D-BBF2-96B6B90D4714}" type="presOf" srcId="{00D1078F-232F-47C2-9C8B-D04BCA61C088}" destId="{24676E70-E32E-4B7D-9F0F-1E654ED61AA9}" srcOrd="0" destOrd="0" presId="urn:microsoft.com/office/officeart/2008/layout/VerticalCurvedList"/>
    <dgm:cxn modelId="{49048662-B90D-421D-98A6-40B2813206B2}" type="presOf" srcId="{249CC124-554B-4A95-A69F-F5AA6DBE5950}" destId="{E90F64F1-476E-4643-841E-3D34770A192A}" srcOrd="0" destOrd="0" presId="urn:microsoft.com/office/officeart/2008/layout/VerticalCurvedList"/>
    <dgm:cxn modelId="{EEDC884F-304F-4A83-A769-D5E41EE071A9}" type="presOf" srcId="{765B5CCA-5181-449A-8F69-56C5E2A4B40E}" destId="{E4068946-3965-4DBA-9AA9-926A049310EA}" srcOrd="0" destOrd="0" presId="urn:microsoft.com/office/officeart/2008/layout/VerticalCurvedList"/>
    <dgm:cxn modelId="{F6020C53-92D6-4CBF-A8E9-0C44DAB48155}" srcId="{E831D5C0-845D-4D32-BA34-720FB6F1D72D}" destId="{249CC124-554B-4A95-A69F-F5AA6DBE5950}" srcOrd="3" destOrd="0" parTransId="{4937D005-8389-4963-B9CE-7BA6C7062018}" sibTransId="{21B46F73-E497-4DA1-A64F-B6634D631487}"/>
    <dgm:cxn modelId="{EEBC9F7B-CB22-47A5-9628-F1D810FA4ACA}" type="presOf" srcId="{4F0B3087-66F3-44E6-9F3B-AC91A2915EFB}" destId="{B20661DE-F524-4ED7-8C78-41DAC62FE0A7}" srcOrd="0" destOrd="0" presId="urn:microsoft.com/office/officeart/2008/layout/VerticalCurvedList"/>
    <dgm:cxn modelId="{7868D47B-5639-48FD-98C0-CDFEBAC504FB}" srcId="{E831D5C0-845D-4D32-BA34-720FB6F1D72D}" destId="{68852901-4EBC-4671-B8FE-5D2DD59F23B0}" srcOrd="2" destOrd="0" parTransId="{D28F65B2-BAAE-4EE5-96D7-DFB6EDFA0B1C}" sibTransId="{45B9B8CC-7A88-44BE-964D-80D97EC958AA}"/>
    <dgm:cxn modelId="{CB85EF7B-5039-4FA5-B782-A9F8E2A4630F}" type="presOf" srcId="{ED32EAE6-B3A7-4505-BFD3-1138D0DEA411}" destId="{447C5278-8106-4D95-AC6B-36D9349FD8D5}" srcOrd="0" destOrd="0" presId="urn:microsoft.com/office/officeart/2008/layout/VerticalCurvedList"/>
    <dgm:cxn modelId="{6353BA84-B7F6-4FB8-94F8-17AC6DC5F9C8}" type="presOf" srcId="{341D3C1D-4F1B-473A-A969-865F1ED7FC21}" destId="{9C483870-1FC6-44ED-9FA4-92C8A10929F7}" srcOrd="0" destOrd="0" presId="urn:microsoft.com/office/officeart/2008/layout/VerticalCurvedList"/>
    <dgm:cxn modelId="{5E3B2E8C-E47E-4F45-B972-70C45F95668F}" srcId="{E831D5C0-845D-4D32-BA34-720FB6F1D72D}" destId="{54E156BF-9294-4AAB-AD78-B62AE29BBD48}" srcOrd="6" destOrd="0" parTransId="{DBB54491-891D-43D1-83A3-5921C8B5C3AC}" sibTransId="{1B33949F-B53D-405D-A24D-7148F4F114AE}"/>
    <dgm:cxn modelId="{76C9FB8D-E610-4F03-B74A-06477F3B8CD0}" type="presOf" srcId="{68852901-4EBC-4671-B8FE-5D2DD59F23B0}" destId="{F8581B9C-525E-4DB1-A1CD-C08972328B2F}" srcOrd="0" destOrd="0" presId="urn:microsoft.com/office/officeart/2008/layout/VerticalCurvedList"/>
    <dgm:cxn modelId="{E8BFCE98-490D-4725-B870-D7AB6B4CE8B2}" srcId="{E831D5C0-845D-4D32-BA34-720FB6F1D72D}" destId="{00D1078F-232F-47C2-9C8B-D04BCA61C088}" srcOrd="0" destOrd="0" parTransId="{4CDE0A48-0D95-4C36-82BB-A2AF4919B978}" sibTransId="{765B5CCA-5181-449A-8F69-56C5E2A4B40E}"/>
    <dgm:cxn modelId="{14174DA0-463A-4C74-B44C-4E808117C8CE}" type="presOf" srcId="{E831D5C0-845D-4D32-BA34-720FB6F1D72D}" destId="{36D02EE9-B84F-45E0-BC93-9FC911AA6A32}" srcOrd="0" destOrd="0" presId="urn:microsoft.com/office/officeart/2008/layout/VerticalCurvedList"/>
    <dgm:cxn modelId="{613BA3F3-FCED-41B5-A7A8-B516CE6F513E}" srcId="{E831D5C0-845D-4D32-BA34-720FB6F1D72D}" destId="{ED32EAE6-B3A7-4505-BFD3-1138D0DEA411}" srcOrd="4" destOrd="0" parTransId="{565EF219-8572-4936-AE69-04C89616CE96}" sibTransId="{AFAAAC7F-19F4-4958-8B96-7A9AC3E31073}"/>
    <dgm:cxn modelId="{049747B5-B630-4379-A773-9348FF9A122F}" type="presParOf" srcId="{36D02EE9-B84F-45E0-BC93-9FC911AA6A32}" destId="{80478B9B-9CEB-4A10-99BA-4FFE70861FE2}" srcOrd="0" destOrd="0" presId="urn:microsoft.com/office/officeart/2008/layout/VerticalCurvedList"/>
    <dgm:cxn modelId="{32342CD4-5E54-40AE-B965-93C7131B77E2}" type="presParOf" srcId="{80478B9B-9CEB-4A10-99BA-4FFE70861FE2}" destId="{AADA2A94-06FC-4083-89EB-CB2B575E76E2}" srcOrd="0" destOrd="0" presId="urn:microsoft.com/office/officeart/2008/layout/VerticalCurvedList"/>
    <dgm:cxn modelId="{DC5E05EB-7AB0-4D00-BE73-08662F6F5266}" type="presParOf" srcId="{AADA2A94-06FC-4083-89EB-CB2B575E76E2}" destId="{7ADE0EF2-7A14-4BB5-9FEA-2A3AE9CA7F16}" srcOrd="0" destOrd="0" presId="urn:microsoft.com/office/officeart/2008/layout/VerticalCurvedList"/>
    <dgm:cxn modelId="{A8A5CD57-3000-4F4D-89CF-422460C02D6C}" type="presParOf" srcId="{AADA2A94-06FC-4083-89EB-CB2B575E76E2}" destId="{E4068946-3965-4DBA-9AA9-926A049310EA}" srcOrd="1" destOrd="0" presId="urn:microsoft.com/office/officeart/2008/layout/VerticalCurvedList"/>
    <dgm:cxn modelId="{DA4D3837-F258-4EF8-BC2D-498D9B1E0078}" type="presParOf" srcId="{AADA2A94-06FC-4083-89EB-CB2B575E76E2}" destId="{94D126CC-2F21-4043-8842-A0D7CF5A6FFA}" srcOrd="2" destOrd="0" presId="urn:microsoft.com/office/officeart/2008/layout/VerticalCurvedList"/>
    <dgm:cxn modelId="{B3BAB9F8-3683-45DD-B2A7-886082953E9F}" type="presParOf" srcId="{AADA2A94-06FC-4083-89EB-CB2B575E76E2}" destId="{1DC7AA41-6CB9-4429-9611-B778277387CD}" srcOrd="3" destOrd="0" presId="urn:microsoft.com/office/officeart/2008/layout/VerticalCurvedList"/>
    <dgm:cxn modelId="{D3690297-7211-471E-902E-A89C36B8234D}" type="presParOf" srcId="{80478B9B-9CEB-4A10-99BA-4FFE70861FE2}" destId="{24676E70-E32E-4B7D-9F0F-1E654ED61AA9}" srcOrd="1" destOrd="0" presId="urn:microsoft.com/office/officeart/2008/layout/VerticalCurvedList"/>
    <dgm:cxn modelId="{5533AA53-FB6F-4DAF-99A1-0555CF3AC034}" type="presParOf" srcId="{80478B9B-9CEB-4A10-99BA-4FFE70861FE2}" destId="{3C322768-3B24-446D-8FD4-4CFF16D22603}" srcOrd="2" destOrd="0" presId="urn:microsoft.com/office/officeart/2008/layout/VerticalCurvedList"/>
    <dgm:cxn modelId="{4A36D045-8DDC-4DCC-899D-7D0190F830F1}" type="presParOf" srcId="{3C322768-3B24-446D-8FD4-4CFF16D22603}" destId="{E089C1C6-E8CF-4513-BDCF-291AE36E6882}" srcOrd="0" destOrd="0" presId="urn:microsoft.com/office/officeart/2008/layout/VerticalCurvedList"/>
    <dgm:cxn modelId="{A185EB97-9AD8-4A6D-860C-D95D9CAEFA79}" type="presParOf" srcId="{80478B9B-9CEB-4A10-99BA-4FFE70861FE2}" destId="{9C483870-1FC6-44ED-9FA4-92C8A10929F7}" srcOrd="3" destOrd="0" presId="urn:microsoft.com/office/officeart/2008/layout/VerticalCurvedList"/>
    <dgm:cxn modelId="{C0B5C753-03C7-49F0-A456-A8D4DA9B45D7}" type="presParOf" srcId="{80478B9B-9CEB-4A10-99BA-4FFE70861FE2}" destId="{FBDED3E4-E2AF-4D1B-AC1F-6699C2856BDF}" srcOrd="4" destOrd="0" presId="urn:microsoft.com/office/officeart/2008/layout/VerticalCurvedList"/>
    <dgm:cxn modelId="{2BAD7EAE-285E-442F-AEA5-8DF19C64F1F5}" type="presParOf" srcId="{FBDED3E4-E2AF-4D1B-AC1F-6699C2856BDF}" destId="{041D600E-CBF9-45CB-B1E2-9580F9A12C0F}" srcOrd="0" destOrd="0" presId="urn:microsoft.com/office/officeart/2008/layout/VerticalCurvedList"/>
    <dgm:cxn modelId="{3529D4EE-80EE-46E7-979D-5E1D854C6858}" type="presParOf" srcId="{80478B9B-9CEB-4A10-99BA-4FFE70861FE2}" destId="{F8581B9C-525E-4DB1-A1CD-C08972328B2F}" srcOrd="5" destOrd="0" presId="urn:microsoft.com/office/officeart/2008/layout/VerticalCurvedList"/>
    <dgm:cxn modelId="{E390BFE3-66AA-4ACC-82EA-BE1394DB8CBD}" type="presParOf" srcId="{80478B9B-9CEB-4A10-99BA-4FFE70861FE2}" destId="{471C4BE8-781C-47F8-99E1-88EDD1218A8C}" srcOrd="6" destOrd="0" presId="urn:microsoft.com/office/officeart/2008/layout/VerticalCurvedList"/>
    <dgm:cxn modelId="{896641A5-B136-4B43-93D0-066E9C754A84}" type="presParOf" srcId="{471C4BE8-781C-47F8-99E1-88EDD1218A8C}" destId="{B3148A10-364D-40F8-ACF4-A71FADA2FBF4}" srcOrd="0" destOrd="0" presId="urn:microsoft.com/office/officeart/2008/layout/VerticalCurvedList"/>
    <dgm:cxn modelId="{C9E13CEB-62C5-4527-B9AD-8B49EBAADF8F}" type="presParOf" srcId="{80478B9B-9CEB-4A10-99BA-4FFE70861FE2}" destId="{E90F64F1-476E-4643-841E-3D34770A192A}" srcOrd="7" destOrd="0" presId="urn:microsoft.com/office/officeart/2008/layout/VerticalCurvedList"/>
    <dgm:cxn modelId="{27B024F0-B6A3-4EDA-AB31-120D49C2A9CA}" type="presParOf" srcId="{80478B9B-9CEB-4A10-99BA-4FFE70861FE2}" destId="{B3173677-DA36-410F-BAE6-36D709AB2873}" srcOrd="8" destOrd="0" presId="urn:microsoft.com/office/officeart/2008/layout/VerticalCurvedList"/>
    <dgm:cxn modelId="{D71745E8-0780-4DAD-8134-37B9E752B5EB}" type="presParOf" srcId="{B3173677-DA36-410F-BAE6-36D709AB2873}" destId="{1C1018A0-42F8-43C3-9FBA-70C4F2D62C0E}" srcOrd="0" destOrd="0" presId="urn:microsoft.com/office/officeart/2008/layout/VerticalCurvedList"/>
    <dgm:cxn modelId="{2DCCEE57-D5FD-4F93-8E2D-0FBE2F52F53E}" type="presParOf" srcId="{80478B9B-9CEB-4A10-99BA-4FFE70861FE2}" destId="{447C5278-8106-4D95-AC6B-36D9349FD8D5}" srcOrd="9" destOrd="0" presId="urn:microsoft.com/office/officeart/2008/layout/VerticalCurvedList"/>
    <dgm:cxn modelId="{DA04D650-2C45-43D9-87FA-A213CACD2584}" type="presParOf" srcId="{80478B9B-9CEB-4A10-99BA-4FFE70861FE2}" destId="{AB4180BD-67EB-4C58-B5EA-8E3BF37B650B}" srcOrd="10" destOrd="0" presId="urn:microsoft.com/office/officeart/2008/layout/VerticalCurvedList"/>
    <dgm:cxn modelId="{ACA8C382-F9DD-4523-B0CD-3E754B6EBD57}" type="presParOf" srcId="{AB4180BD-67EB-4C58-B5EA-8E3BF37B650B}" destId="{187A8228-9AE2-4CC2-AAE2-50013D02B940}" srcOrd="0" destOrd="0" presId="urn:microsoft.com/office/officeart/2008/layout/VerticalCurvedList"/>
    <dgm:cxn modelId="{9B61477E-542E-4FFE-8BAF-37B55D6F9DEF}" type="presParOf" srcId="{80478B9B-9CEB-4A10-99BA-4FFE70861FE2}" destId="{B20661DE-F524-4ED7-8C78-41DAC62FE0A7}" srcOrd="11" destOrd="0" presId="urn:microsoft.com/office/officeart/2008/layout/VerticalCurvedList"/>
    <dgm:cxn modelId="{C4D2DF84-D949-4258-B60C-7E35F2460FDD}" type="presParOf" srcId="{80478B9B-9CEB-4A10-99BA-4FFE70861FE2}" destId="{B52CEA62-8974-4E8A-935C-5BFDE573FC98}" srcOrd="12" destOrd="0" presId="urn:microsoft.com/office/officeart/2008/layout/VerticalCurvedList"/>
    <dgm:cxn modelId="{BC7DC76C-3386-40C0-9882-F7B4C2D9E9BD}" type="presParOf" srcId="{B52CEA62-8974-4E8A-935C-5BFDE573FC98}" destId="{6C3327B7-064B-483B-94EE-404DB1A521E2}" srcOrd="0" destOrd="0" presId="urn:microsoft.com/office/officeart/2008/layout/VerticalCurvedList"/>
    <dgm:cxn modelId="{41B65CEA-1AF6-4EBD-BB81-27286AF0F96E}" type="presParOf" srcId="{80478B9B-9CEB-4A10-99BA-4FFE70861FE2}" destId="{A933293C-652F-4988-9A6B-9D7F14ABE44E}" srcOrd="13" destOrd="0" presId="urn:microsoft.com/office/officeart/2008/layout/VerticalCurvedList"/>
    <dgm:cxn modelId="{80D99F75-BB88-4D32-BA32-125C988A2BFE}" type="presParOf" srcId="{80478B9B-9CEB-4A10-99BA-4FFE70861FE2}" destId="{7E43118E-B6CE-48C6-B1A5-BF9048D42B87}" srcOrd="14" destOrd="0" presId="urn:microsoft.com/office/officeart/2008/layout/VerticalCurvedList"/>
    <dgm:cxn modelId="{4EDC8F5C-F5BC-4BA6-B24A-A93C0FEAFAB7}" type="presParOf" srcId="{7E43118E-B6CE-48C6-B1A5-BF9048D42B87}" destId="{21D5C0F2-425E-47B5-8C5A-C59A0DC7167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33C1F4-E115-4B5F-BAC2-500B2346038C}">
      <dsp:nvSpPr>
        <dsp:cNvPr id="0" name=""/>
        <dsp:cNvSpPr/>
      </dsp:nvSpPr>
      <dsp:spPr>
        <a:xfrm>
          <a:off x="0" y="0"/>
          <a:ext cx="8928484" cy="616533"/>
        </a:xfrm>
        <a:prstGeom prst="roundRect">
          <a:avLst>
            <a:gd name="adj" fmla="val 10000"/>
          </a:avLst>
        </a:prstGeom>
        <a:solidFill>
          <a:srgbClr val="CC00FF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</a:r>
        </a:p>
      </dsp:txBody>
      <dsp:txXfrm>
        <a:off x="1847350" y="0"/>
        <a:ext cx="7081133" cy="616533"/>
      </dsp:txXfrm>
    </dsp:sp>
    <dsp:sp modelId="{C026AC24-0C50-4A2D-BB08-B5CF59C0D11E}">
      <dsp:nvSpPr>
        <dsp:cNvPr id="0" name=""/>
        <dsp:cNvSpPr/>
      </dsp:nvSpPr>
      <dsp:spPr>
        <a:xfrm>
          <a:off x="74046" y="72006"/>
          <a:ext cx="1785696" cy="49322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4000" b="-24000"/>
          </a:stretch>
        </a:blipFill>
        <a:ln w="1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AD14E64-9DB4-44DA-8D9D-1709322FBC13}">
      <dsp:nvSpPr>
        <dsp:cNvPr id="0" name=""/>
        <dsp:cNvSpPr/>
      </dsp:nvSpPr>
      <dsp:spPr>
        <a:xfrm>
          <a:off x="0" y="678186"/>
          <a:ext cx="8928484" cy="616533"/>
        </a:xfrm>
        <a:prstGeom prst="roundRect">
          <a:avLst>
            <a:gd name="adj" fmla="val 10000"/>
          </a:avLst>
        </a:prstGeom>
        <a:solidFill>
          <a:srgbClr val="0070C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поступающие в бюджет денежные средства, за исключением средств, являющихся в соответствии с Бюджетным кодексом Российской Федерации источниками финансирования дефицита бюджета</a:t>
          </a:r>
        </a:p>
      </dsp:txBody>
      <dsp:txXfrm>
        <a:off x="1847350" y="678186"/>
        <a:ext cx="7081133" cy="616533"/>
      </dsp:txXfrm>
    </dsp:sp>
    <dsp:sp modelId="{B1D4F67C-56FD-4C27-BB37-49312C53540A}">
      <dsp:nvSpPr>
        <dsp:cNvPr id="0" name=""/>
        <dsp:cNvSpPr/>
      </dsp:nvSpPr>
      <dsp:spPr>
        <a:xfrm>
          <a:off x="75278" y="748996"/>
          <a:ext cx="1789125" cy="46073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E9B4500-1BFB-44A2-BF53-7D18A6FCBC46}">
      <dsp:nvSpPr>
        <dsp:cNvPr id="0" name=""/>
        <dsp:cNvSpPr/>
      </dsp:nvSpPr>
      <dsp:spPr>
        <a:xfrm>
          <a:off x="0" y="1356373"/>
          <a:ext cx="8928484" cy="616533"/>
        </a:xfrm>
        <a:prstGeom prst="roundRect">
          <a:avLst>
            <a:gd name="adj" fmla="val 10000"/>
          </a:avLst>
        </a:prstGeom>
        <a:solidFill>
          <a:srgbClr val="20CDD6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выплачиваемые из бюджета денежные средства, за исключением средств, являющихся в соответствии с Бюджетным кодексом Российской Федерации источниками финансирования дефицита бюджета</a:t>
          </a:r>
        </a:p>
      </dsp:txBody>
      <dsp:txXfrm>
        <a:off x="1847350" y="1356373"/>
        <a:ext cx="7081133" cy="616533"/>
      </dsp:txXfrm>
    </dsp:sp>
    <dsp:sp modelId="{61E21158-26D4-4546-90C6-EE3A2E93BC4A}">
      <dsp:nvSpPr>
        <dsp:cNvPr id="0" name=""/>
        <dsp:cNvSpPr/>
      </dsp:nvSpPr>
      <dsp:spPr>
        <a:xfrm>
          <a:off x="75278" y="1436562"/>
          <a:ext cx="1785696" cy="49322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1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487D1E9-BEFA-4C42-BFFA-3D858CE12866}">
      <dsp:nvSpPr>
        <dsp:cNvPr id="0" name=""/>
        <dsp:cNvSpPr/>
      </dsp:nvSpPr>
      <dsp:spPr>
        <a:xfrm>
          <a:off x="0" y="2034560"/>
          <a:ext cx="8928484" cy="616533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превышение расходов бюджета над его доходами</a:t>
          </a:r>
        </a:p>
      </dsp:txBody>
      <dsp:txXfrm>
        <a:off x="1847350" y="2034560"/>
        <a:ext cx="7081133" cy="616533"/>
      </dsp:txXfrm>
    </dsp:sp>
    <dsp:sp modelId="{A916D845-0F3B-4E94-B84F-AA39B3EE92D8}">
      <dsp:nvSpPr>
        <dsp:cNvPr id="0" name=""/>
        <dsp:cNvSpPr/>
      </dsp:nvSpPr>
      <dsp:spPr>
        <a:xfrm>
          <a:off x="61653" y="2096213"/>
          <a:ext cx="1785696" cy="49322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1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9830375-21D5-4A04-8204-C9FBD30E5729}">
      <dsp:nvSpPr>
        <dsp:cNvPr id="0" name=""/>
        <dsp:cNvSpPr/>
      </dsp:nvSpPr>
      <dsp:spPr>
        <a:xfrm>
          <a:off x="0" y="2712746"/>
          <a:ext cx="8928484" cy="616533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превышение доходов бюджета над его расходами</a:t>
          </a:r>
          <a:endParaRPr lang="ru-RU" sz="1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47350" y="2712746"/>
        <a:ext cx="7081133" cy="616533"/>
      </dsp:txXfrm>
    </dsp:sp>
    <dsp:sp modelId="{6ACC91E3-E323-4F6B-AEDB-CA9C7279B1E7}">
      <dsp:nvSpPr>
        <dsp:cNvPr id="0" name=""/>
        <dsp:cNvSpPr/>
      </dsp:nvSpPr>
      <dsp:spPr>
        <a:xfrm>
          <a:off x="61653" y="2774400"/>
          <a:ext cx="1785696" cy="49322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1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0BF95B8-E059-4D8A-8BEA-CC17E0AB18FE}">
      <dsp:nvSpPr>
        <dsp:cNvPr id="0" name=""/>
        <dsp:cNvSpPr/>
      </dsp:nvSpPr>
      <dsp:spPr>
        <a:xfrm>
          <a:off x="0" y="3390933"/>
          <a:ext cx="8928484" cy="616533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регламентируемая законодательством Российской Федерации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</a:t>
          </a:r>
        </a:p>
      </dsp:txBody>
      <dsp:txXfrm>
        <a:off x="1847350" y="3390933"/>
        <a:ext cx="7081133" cy="616533"/>
      </dsp:txXfrm>
    </dsp:sp>
    <dsp:sp modelId="{CA6AB07F-4D8B-4FA3-B129-85034C8C83D6}">
      <dsp:nvSpPr>
        <dsp:cNvPr id="0" name=""/>
        <dsp:cNvSpPr/>
      </dsp:nvSpPr>
      <dsp:spPr>
        <a:xfrm>
          <a:off x="61653" y="3452586"/>
          <a:ext cx="1785696" cy="49322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1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DCB80E8-3398-4C9C-8026-336015C13D5B}">
      <dsp:nvSpPr>
        <dsp:cNvPr id="0" name=""/>
        <dsp:cNvSpPr/>
      </dsp:nvSpPr>
      <dsp:spPr>
        <a:xfrm>
          <a:off x="0" y="4069120"/>
          <a:ext cx="8928484" cy="616533"/>
        </a:xfrm>
        <a:prstGeom prst="roundRect">
          <a:avLst>
            <a:gd name="adj" fmla="val 10000"/>
          </a:avLst>
        </a:prstGeom>
        <a:solidFill>
          <a:srgbClr val="FFFF66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средства, предоставляемые одним бюджетом бюджетной системы Российской Федерации другому бюджету бюджетной системы Российской Федерации</a:t>
          </a:r>
        </a:p>
      </dsp:txBody>
      <dsp:txXfrm>
        <a:off x="1847350" y="4069120"/>
        <a:ext cx="7081133" cy="616533"/>
      </dsp:txXfrm>
    </dsp:sp>
    <dsp:sp modelId="{67727E1E-3BAF-4B6E-AA87-7D5DF3690AA2}">
      <dsp:nvSpPr>
        <dsp:cNvPr id="0" name=""/>
        <dsp:cNvSpPr/>
      </dsp:nvSpPr>
      <dsp:spPr>
        <a:xfrm>
          <a:off x="75269" y="4158463"/>
          <a:ext cx="1783428" cy="46945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  <a:ln w="1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4FC2899-A3CB-41D2-8690-239BE4AEBF74}">
      <dsp:nvSpPr>
        <dsp:cNvPr id="0" name=""/>
        <dsp:cNvSpPr/>
      </dsp:nvSpPr>
      <dsp:spPr>
        <a:xfrm>
          <a:off x="0" y="4747306"/>
          <a:ext cx="8928484" cy="616533"/>
        </a:xfrm>
        <a:prstGeom prst="roundRect">
          <a:avLst>
            <a:gd name="adj" fmla="val 10000"/>
          </a:avLst>
        </a:prstGeom>
        <a:solidFill>
          <a:srgbClr val="FFC00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расходные обязательства, подлежащие исполнению в соответствующем финансовом году</a:t>
          </a:r>
        </a:p>
      </dsp:txBody>
      <dsp:txXfrm>
        <a:off x="1847350" y="4747306"/>
        <a:ext cx="7081133" cy="616533"/>
      </dsp:txXfrm>
    </dsp:sp>
    <dsp:sp modelId="{EA46C909-FDE2-45B9-AFF6-75114E8F7CBA}">
      <dsp:nvSpPr>
        <dsp:cNvPr id="0" name=""/>
        <dsp:cNvSpPr/>
      </dsp:nvSpPr>
      <dsp:spPr>
        <a:xfrm>
          <a:off x="61653" y="4808960"/>
          <a:ext cx="1785696" cy="49322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 w="1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91FBF2C-B8FD-49BB-BE42-DA21E84912AA}">
      <dsp:nvSpPr>
        <dsp:cNvPr id="0" name=""/>
        <dsp:cNvSpPr/>
      </dsp:nvSpPr>
      <dsp:spPr>
        <a:xfrm>
          <a:off x="0" y="5425493"/>
          <a:ext cx="8928484" cy="616533"/>
        </a:xfrm>
        <a:prstGeom prst="roundRect">
          <a:avLst>
            <a:gd name="adj" fmla="val 10000"/>
          </a:avLst>
        </a:prstGeom>
        <a:solidFill>
          <a:srgbClr val="FF505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Предельные объемы денежных средств, предусмотренных в соответствующем финансовом году для исполнения бюджетных обязательств</a:t>
          </a:r>
        </a:p>
      </dsp:txBody>
      <dsp:txXfrm>
        <a:off x="1847350" y="5425493"/>
        <a:ext cx="7081133" cy="616533"/>
      </dsp:txXfrm>
    </dsp:sp>
    <dsp:sp modelId="{85D5CB90-81BB-4C0E-8175-88DE5E6498DA}">
      <dsp:nvSpPr>
        <dsp:cNvPr id="0" name=""/>
        <dsp:cNvSpPr/>
      </dsp:nvSpPr>
      <dsp:spPr>
        <a:xfrm>
          <a:off x="61653" y="5487146"/>
          <a:ext cx="1785696" cy="49322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  <a:ln w="1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EECA10-AFAB-4B47-A014-FF55DC640DC3}">
      <dsp:nvSpPr>
        <dsp:cNvPr id="0" name=""/>
        <dsp:cNvSpPr/>
      </dsp:nvSpPr>
      <dsp:spPr>
        <a:xfrm>
          <a:off x="2876721" y="2594109"/>
          <a:ext cx="1922812" cy="1922812"/>
        </a:xfrm>
        <a:prstGeom prst="ellipse">
          <a:avLst/>
        </a:prstGeom>
        <a:solidFill>
          <a:srgbClr val="FF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Бюджет СМО</a:t>
          </a:r>
        </a:p>
      </dsp:txBody>
      <dsp:txXfrm>
        <a:off x="3158310" y="2875698"/>
        <a:ext cx="1359634" cy="1359634"/>
      </dsp:txXfrm>
    </dsp:sp>
    <dsp:sp modelId="{7815299C-2C39-4BE1-B1F0-4A62BA18EE47}">
      <dsp:nvSpPr>
        <dsp:cNvPr id="0" name=""/>
        <dsp:cNvSpPr/>
      </dsp:nvSpPr>
      <dsp:spPr>
        <a:xfrm rot="10773573">
          <a:off x="913308" y="3296867"/>
          <a:ext cx="1855481" cy="548001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3FE92E-1BEE-4377-92D5-AF1D5842A524}">
      <dsp:nvSpPr>
        <dsp:cNvPr id="0" name=""/>
        <dsp:cNvSpPr/>
      </dsp:nvSpPr>
      <dsp:spPr>
        <a:xfrm>
          <a:off x="0" y="2847331"/>
          <a:ext cx="1826671" cy="1461337"/>
        </a:xfrm>
        <a:prstGeom prst="roundRect">
          <a:avLst>
            <a:gd name="adj" fmla="val 10000"/>
          </a:avLst>
        </a:prstGeom>
        <a:solidFill>
          <a:srgbClr val="FFC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Положение послания Президента РФ</a:t>
          </a:r>
        </a:p>
      </dsp:txBody>
      <dsp:txXfrm>
        <a:off x="42801" y="2890132"/>
        <a:ext cx="1741069" cy="1375735"/>
      </dsp:txXfrm>
    </dsp:sp>
    <dsp:sp modelId="{73E5E20E-7905-4AC0-A2F3-B89485570D2B}">
      <dsp:nvSpPr>
        <dsp:cNvPr id="0" name=""/>
        <dsp:cNvSpPr/>
      </dsp:nvSpPr>
      <dsp:spPr>
        <a:xfrm rot="13500000">
          <a:off x="1583564" y="1906985"/>
          <a:ext cx="1760068" cy="548001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EE665D-CED5-46EB-B990-E7FF3A74C738}">
      <dsp:nvSpPr>
        <dsp:cNvPr id="0" name=""/>
        <dsp:cNvSpPr/>
      </dsp:nvSpPr>
      <dsp:spPr>
        <a:xfrm>
          <a:off x="927984" y="828039"/>
          <a:ext cx="1826671" cy="1461337"/>
        </a:xfrm>
        <a:prstGeom prst="roundRect">
          <a:avLst>
            <a:gd name="adj" fmla="val 10000"/>
          </a:avLst>
        </a:prstGeom>
        <a:solidFill>
          <a:srgbClr val="FFFF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Основные направления бюджетной и налоговой политики СМО</a:t>
          </a:r>
        </a:p>
      </dsp:txBody>
      <dsp:txXfrm>
        <a:off x="970785" y="870840"/>
        <a:ext cx="1741069" cy="1375735"/>
      </dsp:txXfrm>
    </dsp:sp>
    <dsp:sp modelId="{59956616-7D20-4699-AFA5-A3151931B9F5}">
      <dsp:nvSpPr>
        <dsp:cNvPr id="0" name=""/>
        <dsp:cNvSpPr/>
      </dsp:nvSpPr>
      <dsp:spPr>
        <a:xfrm rot="16200000">
          <a:off x="2958093" y="1337637"/>
          <a:ext cx="1760068" cy="548001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65510F-42B7-4D2C-93F2-321F6738E85B}">
      <dsp:nvSpPr>
        <dsp:cNvPr id="0" name=""/>
        <dsp:cNvSpPr/>
      </dsp:nvSpPr>
      <dsp:spPr>
        <a:xfrm>
          <a:off x="2924792" y="935"/>
          <a:ext cx="1826671" cy="1461337"/>
        </a:xfrm>
        <a:prstGeom prst="roundRect">
          <a:avLst>
            <a:gd name="adj" fmla="val 10000"/>
          </a:avLst>
        </a:prstGeom>
        <a:solidFill>
          <a:srgbClr val="92D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Прогноз социально-экономического развития СМО</a:t>
          </a:r>
        </a:p>
      </dsp:txBody>
      <dsp:txXfrm>
        <a:off x="2967593" y="43736"/>
        <a:ext cx="1741069" cy="1375735"/>
      </dsp:txXfrm>
    </dsp:sp>
    <dsp:sp modelId="{C39002F9-4B7B-456A-BCDC-654409A4785F}">
      <dsp:nvSpPr>
        <dsp:cNvPr id="0" name=""/>
        <dsp:cNvSpPr/>
      </dsp:nvSpPr>
      <dsp:spPr>
        <a:xfrm rot="18900000">
          <a:off x="4332623" y="1906985"/>
          <a:ext cx="1760068" cy="548001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F5C707-0C0A-40AB-97F7-5B9CC462D7DF}">
      <dsp:nvSpPr>
        <dsp:cNvPr id="0" name=""/>
        <dsp:cNvSpPr/>
      </dsp:nvSpPr>
      <dsp:spPr>
        <a:xfrm>
          <a:off x="4921599" y="828039"/>
          <a:ext cx="1826671" cy="1461337"/>
        </a:xfrm>
        <a:prstGeom prst="roundRect">
          <a:avLst>
            <a:gd name="adj" fmla="val 10000"/>
          </a:avLst>
        </a:prstGeom>
        <a:solidFill>
          <a:srgbClr val="00B0F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Бюджетный прогноз СМО (проект бюджетного прогноза, проект изменений бюджетного прогноза) на долгосрочный период</a:t>
          </a:r>
        </a:p>
      </dsp:txBody>
      <dsp:txXfrm>
        <a:off x="4964400" y="870840"/>
        <a:ext cx="1741069" cy="1375735"/>
      </dsp:txXfrm>
    </dsp:sp>
    <dsp:sp modelId="{1C3EF53D-09EA-460C-81D4-C1C53D4C363F}">
      <dsp:nvSpPr>
        <dsp:cNvPr id="0" name=""/>
        <dsp:cNvSpPr/>
      </dsp:nvSpPr>
      <dsp:spPr>
        <a:xfrm>
          <a:off x="4901971" y="3281515"/>
          <a:ext cx="1760068" cy="548001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84E9BC-D351-459A-A4E8-3ADE51CB364B}">
      <dsp:nvSpPr>
        <dsp:cNvPr id="0" name=""/>
        <dsp:cNvSpPr/>
      </dsp:nvSpPr>
      <dsp:spPr>
        <a:xfrm>
          <a:off x="5748704" y="2824847"/>
          <a:ext cx="1826671" cy="1461337"/>
        </a:xfrm>
        <a:prstGeom prst="roundRect">
          <a:avLst>
            <a:gd name="adj" fmla="val 10000"/>
          </a:avLst>
        </a:prstGeom>
        <a:solidFill>
          <a:srgbClr val="963A98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Муниципальные программы СМО (проекты муниципальных программ, проекты изменений муниципальных программ)</a:t>
          </a:r>
        </a:p>
      </dsp:txBody>
      <dsp:txXfrm>
        <a:off x="5791505" y="2867648"/>
        <a:ext cx="1741069" cy="13757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13CE1-92D6-4B39-8F4D-8BE7816E308D}">
      <dsp:nvSpPr>
        <dsp:cNvPr id="0" name=""/>
        <dsp:cNvSpPr/>
      </dsp:nvSpPr>
      <dsp:spPr>
        <a:xfrm>
          <a:off x="4207094" y="2137767"/>
          <a:ext cx="2948700" cy="6796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4520"/>
              </a:lnTo>
              <a:lnTo>
                <a:pt x="2948700" y="454520"/>
              </a:lnTo>
              <a:lnTo>
                <a:pt x="2948700" y="679658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E86785-3B10-40DB-A6D4-3DF69BF67B9A}">
      <dsp:nvSpPr>
        <dsp:cNvPr id="0" name=""/>
        <dsp:cNvSpPr/>
      </dsp:nvSpPr>
      <dsp:spPr>
        <a:xfrm>
          <a:off x="4139745" y="2137767"/>
          <a:ext cx="91440" cy="679658"/>
        </a:xfrm>
        <a:custGeom>
          <a:avLst/>
          <a:gdLst/>
          <a:ahLst/>
          <a:cxnLst/>
          <a:rect l="0" t="0" r="0" b="0"/>
          <a:pathLst>
            <a:path>
              <a:moveTo>
                <a:pt x="67349" y="0"/>
              </a:moveTo>
              <a:lnTo>
                <a:pt x="67349" y="454520"/>
              </a:lnTo>
              <a:lnTo>
                <a:pt x="45720" y="454520"/>
              </a:lnTo>
              <a:lnTo>
                <a:pt x="45720" y="679658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447C1F-988E-4F50-A748-2F9D5366D1A6}">
      <dsp:nvSpPr>
        <dsp:cNvPr id="0" name=""/>
        <dsp:cNvSpPr/>
      </dsp:nvSpPr>
      <dsp:spPr>
        <a:xfrm>
          <a:off x="1215135" y="2137767"/>
          <a:ext cx="2991959" cy="679658"/>
        </a:xfrm>
        <a:custGeom>
          <a:avLst/>
          <a:gdLst/>
          <a:ahLst/>
          <a:cxnLst/>
          <a:rect l="0" t="0" r="0" b="0"/>
          <a:pathLst>
            <a:path>
              <a:moveTo>
                <a:pt x="2991959" y="0"/>
              </a:moveTo>
              <a:lnTo>
                <a:pt x="2991959" y="454520"/>
              </a:lnTo>
              <a:lnTo>
                <a:pt x="0" y="454520"/>
              </a:lnTo>
              <a:lnTo>
                <a:pt x="0" y="679658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BE57D8-7A23-4079-8858-669FA80D348B}">
      <dsp:nvSpPr>
        <dsp:cNvPr id="0" name=""/>
        <dsp:cNvSpPr/>
      </dsp:nvSpPr>
      <dsp:spPr>
        <a:xfrm>
          <a:off x="2991959" y="594545"/>
          <a:ext cx="2430269" cy="1543221"/>
        </a:xfrm>
        <a:prstGeom prst="roundRect">
          <a:avLst>
            <a:gd name="adj" fmla="val 10000"/>
          </a:avLst>
        </a:prstGeom>
        <a:solidFill>
          <a:srgbClr val="FF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3D530B-39AD-4B40-9330-52B93CFAEA49}">
      <dsp:nvSpPr>
        <dsp:cNvPr id="0" name=""/>
        <dsp:cNvSpPr/>
      </dsp:nvSpPr>
      <dsp:spPr>
        <a:xfrm>
          <a:off x="3261989" y="851074"/>
          <a:ext cx="2430269" cy="15432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Неналоговые доходы</a:t>
          </a:r>
        </a:p>
      </dsp:txBody>
      <dsp:txXfrm>
        <a:off x="3307188" y="896273"/>
        <a:ext cx="2339871" cy="1452823"/>
      </dsp:txXfrm>
    </dsp:sp>
    <dsp:sp modelId="{EF0A7F68-04D7-41DB-9B42-90737B07F0E8}">
      <dsp:nvSpPr>
        <dsp:cNvPr id="0" name=""/>
        <dsp:cNvSpPr/>
      </dsp:nvSpPr>
      <dsp:spPr>
        <a:xfrm>
          <a:off x="0" y="2817425"/>
          <a:ext cx="2430269" cy="1543221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D11C2E-BEF0-4839-B887-19CBADD1C608}">
      <dsp:nvSpPr>
        <dsp:cNvPr id="0" name=""/>
        <dsp:cNvSpPr/>
      </dsp:nvSpPr>
      <dsp:spPr>
        <a:xfrm>
          <a:off x="270030" y="3073954"/>
          <a:ext cx="2430269" cy="15432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Доходы от использования имущества, находящегося в государственной и муниципальной собственности</a:t>
          </a:r>
        </a:p>
      </dsp:txBody>
      <dsp:txXfrm>
        <a:off x="315229" y="3119153"/>
        <a:ext cx="2339871" cy="1452823"/>
      </dsp:txXfrm>
    </dsp:sp>
    <dsp:sp modelId="{5999E2F9-6B81-4540-A723-2128B6CB20C2}">
      <dsp:nvSpPr>
        <dsp:cNvPr id="0" name=""/>
        <dsp:cNvSpPr/>
      </dsp:nvSpPr>
      <dsp:spPr>
        <a:xfrm>
          <a:off x="2970330" y="2817425"/>
          <a:ext cx="2430269" cy="15432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00D338-5FB8-4F29-B340-4907CD3A8407}">
      <dsp:nvSpPr>
        <dsp:cNvPr id="0" name=""/>
        <dsp:cNvSpPr/>
      </dsp:nvSpPr>
      <dsp:spPr>
        <a:xfrm>
          <a:off x="3240360" y="3073954"/>
          <a:ext cx="2430269" cy="15432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Доходы от продажи материальных и нематериальных активов</a:t>
          </a:r>
        </a:p>
      </dsp:txBody>
      <dsp:txXfrm>
        <a:off x="3285559" y="3119153"/>
        <a:ext cx="2339871" cy="1452823"/>
      </dsp:txXfrm>
    </dsp:sp>
    <dsp:sp modelId="{54F180E3-34D7-49B4-89D3-FF1884639DF7}">
      <dsp:nvSpPr>
        <dsp:cNvPr id="0" name=""/>
        <dsp:cNvSpPr/>
      </dsp:nvSpPr>
      <dsp:spPr>
        <a:xfrm>
          <a:off x="5940660" y="2817425"/>
          <a:ext cx="2430269" cy="1543221"/>
        </a:xfrm>
        <a:prstGeom prst="roundRect">
          <a:avLst>
            <a:gd name="adj" fmla="val 10000"/>
          </a:avLst>
        </a:prstGeom>
        <a:solidFill>
          <a:srgbClr val="FFFF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68A107-CDA3-473B-BDA8-0A33E3689226}">
      <dsp:nvSpPr>
        <dsp:cNvPr id="0" name=""/>
        <dsp:cNvSpPr/>
      </dsp:nvSpPr>
      <dsp:spPr>
        <a:xfrm>
          <a:off x="6210689" y="3073954"/>
          <a:ext cx="2430269" cy="15432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Прочие неналоговые доходы</a:t>
          </a:r>
        </a:p>
      </dsp:txBody>
      <dsp:txXfrm>
        <a:off x="6255888" y="3119153"/>
        <a:ext cx="2339871" cy="145282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4C805B-741F-470C-A177-47E9C09EF751}">
      <dsp:nvSpPr>
        <dsp:cNvPr id="0" name=""/>
        <dsp:cNvSpPr/>
      </dsp:nvSpPr>
      <dsp:spPr>
        <a:xfrm>
          <a:off x="-5756077" y="-897147"/>
          <a:ext cx="6978870" cy="6978870"/>
        </a:xfrm>
        <a:prstGeom prst="blockArc">
          <a:avLst>
            <a:gd name="adj1" fmla="val 18900000"/>
            <a:gd name="adj2" fmla="val 2700000"/>
            <a:gd name="adj3" fmla="val 310"/>
          </a:avLst>
        </a:pr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93213B-A15B-4653-8553-CF5E787C57F8}">
      <dsp:nvSpPr>
        <dsp:cNvPr id="0" name=""/>
        <dsp:cNvSpPr/>
      </dsp:nvSpPr>
      <dsp:spPr>
        <a:xfrm>
          <a:off x="760692" y="398590"/>
          <a:ext cx="7411276" cy="797595"/>
        </a:xfrm>
        <a:prstGeom prst="rect">
          <a:avLst/>
        </a:prstGeom>
        <a:solidFill>
          <a:srgbClr val="0070C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3091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Безвозмездные поступления в местный бюджет на безвозмездной и безвозвратной основе без установления направлений ее использования</a:t>
          </a:r>
        </a:p>
      </dsp:txBody>
      <dsp:txXfrm>
        <a:off x="760692" y="398590"/>
        <a:ext cx="7411276" cy="797595"/>
      </dsp:txXfrm>
    </dsp:sp>
    <dsp:sp modelId="{FE85B8C7-AD75-4BBA-84AC-9E759D300498}">
      <dsp:nvSpPr>
        <dsp:cNvPr id="0" name=""/>
        <dsp:cNvSpPr/>
      </dsp:nvSpPr>
      <dsp:spPr>
        <a:xfrm>
          <a:off x="78946" y="226623"/>
          <a:ext cx="1223261" cy="11415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2ADDD06A-C217-41DC-86AD-665650E2552A}">
      <dsp:nvSpPr>
        <dsp:cNvPr id="0" name=""/>
        <dsp:cNvSpPr/>
      </dsp:nvSpPr>
      <dsp:spPr>
        <a:xfrm>
          <a:off x="1217983" y="1595190"/>
          <a:ext cx="6953975" cy="797595"/>
        </a:xfrm>
        <a:prstGeom prst="rect">
          <a:avLst/>
        </a:prstGeom>
        <a:solidFill>
          <a:srgbClr val="00B05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3091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Безвозмездные поступления на условиях софинансирования расходных обязательств, возникающих при выполнении полномочий органов местного самоуправления по вопросам местного значения</a:t>
          </a:r>
        </a:p>
      </dsp:txBody>
      <dsp:txXfrm>
        <a:off x="1217983" y="1595190"/>
        <a:ext cx="6953975" cy="797595"/>
      </dsp:txXfrm>
    </dsp:sp>
    <dsp:sp modelId="{40A417B9-C39E-4F09-A896-FC99BC39B43C}">
      <dsp:nvSpPr>
        <dsp:cNvPr id="0" name=""/>
        <dsp:cNvSpPr/>
      </dsp:nvSpPr>
      <dsp:spPr>
        <a:xfrm>
          <a:off x="409487" y="1371180"/>
          <a:ext cx="1174688" cy="119660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2">
              <a:hueOff val="-441124"/>
              <a:satOff val="497"/>
              <a:lumOff val="117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E169A8BC-EC73-4CD4-B156-7D55F0D9F30B}">
      <dsp:nvSpPr>
        <dsp:cNvPr id="0" name=""/>
        <dsp:cNvSpPr/>
      </dsp:nvSpPr>
      <dsp:spPr>
        <a:xfrm>
          <a:off x="1217983" y="2791790"/>
          <a:ext cx="6953975" cy="797595"/>
        </a:xfrm>
        <a:prstGeom prst="rect">
          <a:avLst/>
        </a:prstGeom>
        <a:solidFill>
          <a:srgbClr val="FFFF0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3091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Безвозмездные поступления, в целях финансового обеспечения расходных обязательств, возникающих при выполнении полномочий «переданных» другим публично- правовым образованием</a:t>
          </a:r>
        </a:p>
      </dsp:txBody>
      <dsp:txXfrm>
        <a:off x="1217983" y="2791790"/>
        <a:ext cx="6953975" cy="797595"/>
      </dsp:txXfrm>
    </dsp:sp>
    <dsp:sp modelId="{5D1610AD-B932-440F-AE6B-459DCC85CE28}">
      <dsp:nvSpPr>
        <dsp:cNvPr id="0" name=""/>
        <dsp:cNvSpPr/>
      </dsp:nvSpPr>
      <dsp:spPr>
        <a:xfrm>
          <a:off x="395709" y="2691831"/>
          <a:ext cx="1272792" cy="105258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2">
              <a:hueOff val="-882249"/>
              <a:satOff val="995"/>
              <a:lumOff val="235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9F9A83A6-D726-48D0-8CFF-4C4E45CA0A14}">
      <dsp:nvSpPr>
        <dsp:cNvPr id="0" name=""/>
        <dsp:cNvSpPr/>
      </dsp:nvSpPr>
      <dsp:spPr>
        <a:xfrm>
          <a:off x="773001" y="3833294"/>
          <a:ext cx="7405537" cy="1063250"/>
        </a:xfrm>
        <a:prstGeom prst="rect">
          <a:avLst/>
        </a:prstGeom>
        <a:solidFill>
          <a:srgbClr val="FF000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3091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Безвозмездные поступления в местный бюджет, которые предусмотрены федеральными законами и (или) принятыми в соответствии с ними нормативными правовыми актами Правительства Российской Федерации, бюджетам бюджетной системы Российской Федерации</a:t>
          </a:r>
        </a:p>
      </dsp:txBody>
      <dsp:txXfrm>
        <a:off x="773001" y="3833294"/>
        <a:ext cx="7405537" cy="1063250"/>
      </dsp:txXfrm>
    </dsp:sp>
    <dsp:sp modelId="{22CF99DB-B314-4FA3-A46C-D7998E8CEE49}">
      <dsp:nvSpPr>
        <dsp:cNvPr id="0" name=""/>
        <dsp:cNvSpPr/>
      </dsp:nvSpPr>
      <dsp:spPr>
        <a:xfrm>
          <a:off x="14400" y="3816419"/>
          <a:ext cx="1307268" cy="116325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2">
              <a:hueOff val="-1323373"/>
              <a:satOff val="1492"/>
              <a:lumOff val="353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0C54E0-3B47-49AF-81CE-BC44AB367EE9}">
      <dsp:nvSpPr>
        <dsp:cNvPr id="0" name=""/>
        <dsp:cNvSpPr/>
      </dsp:nvSpPr>
      <dsp:spPr>
        <a:xfrm>
          <a:off x="0" y="0"/>
          <a:ext cx="6096000" cy="165968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8CE220F-7861-42EA-9F84-524D4A39337B}">
      <dsp:nvSpPr>
        <dsp:cNvPr id="0" name=""/>
        <dsp:cNvSpPr/>
      </dsp:nvSpPr>
      <dsp:spPr>
        <a:xfrm>
          <a:off x="168586" y="224763"/>
          <a:ext cx="1404463" cy="123117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D26D79-C021-471F-B246-FF3871A1B134}">
      <dsp:nvSpPr>
        <dsp:cNvPr id="0" name=""/>
        <dsp:cNvSpPr/>
      </dsp:nvSpPr>
      <dsp:spPr>
        <a:xfrm rot="10800000">
          <a:off x="232683" y="1681164"/>
          <a:ext cx="1309449" cy="1999858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lumMod val="75000"/>
              </a:schemeClr>
            </a:gs>
            <a:gs pos="90000">
              <a:schemeClr val="accent1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289 885</a:t>
          </a:r>
        </a:p>
      </dsp:txBody>
      <dsp:txXfrm rot="10800000">
        <a:off x="272953" y="1681164"/>
        <a:ext cx="1228909" cy="1959588"/>
      </dsp:txXfrm>
    </dsp:sp>
    <dsp:sp modelId="{97C346EF-0997-4B26-9604-0DACF9EB1716}">
      <dsp:nvSpPr>
        <dsp:cNvPr id="0" name=""/>
        <dsp:cNvSpPr/>
      </dsp:nvSpPr>
      <dsp:spPr>
        <a:xfrm>
          <a:off x="1720584" y="221291"/>
          <a:ext cx="1309449" cy="121710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9EB92B-E524-499A-A6E5-05892C1F0F34}">
      <dsp:nvSpPr>
        <dsp:cNvPr id="0" name=""/>
        <dsp:cNvSpPr/>
      </dsp:nvSpPr>
      <dsp:spPr>
        <a:xfrm rot="10800000">
          <a:off x="1709546" y="1648039"/>
          <a:ext cx="1309449" cy="2028501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lumMod val="75000"/>
              </a:schemeClr>
            </a:gs>
            <a:gs pos="90000">
              <a:schemeClr val="accent1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328 537</a:t>
          </a:r>
        </a:p>
      </dsp:txBody>
      <dsp:txXfrm rot="10800000">
        <a:off x="1749816" y="1648039"/>
        <a:ext cx="1228909" cy="1988231"/>
      </dsp:txXfrm>
    </dsp:sp>
    <dsp:sp modelId="{64E29851-3087-432E-AFCD-4A9C83079348}">
      <dsp:nvSpPr>
        <dsp:cNvPr id="0" name=""/>
        <dsp:cNvSpPr/>
      </dsp:nvSpPr>
      <dsp:spPr>
        <a:xfrm>
          <a:off x="3136924" y="231806"/>
          <a:ext cx="1309449" cy="121710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41B16E-9D7B-4BE0-88E3-6B7E279F0779}">
      <dsp:nvSpPr>
        <dsp:cNvPr id="0" name=""/>
        <dsp:cNvSpPr/>
      </dsp:nvSpPr>
      <dsp:spPr>
        <a:xfrm rot="10800000">
          <a:off x="3160979" y="1659682"/>
          <a:ext cx="1309449" cy="2028501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lumMod val="75000"/>
              </a:schemeClr>
            </a:gs>
            <a:gs pos="90000">
              <a:schemeClr val="accent1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119 944</a:t>
          </a:r>
        </a:p>
      </dsp:txBody>
      <dsp:txXfrm rot="10800000">
        <a:off x="3201249" y="1659682"/>
        <a:ext cx="1228909" cy="1988231"/>
      </dsp:txXfrm>
    </dsp:sp>
    <dsp:sp modelId="{64CC186E-F2BB-4C04-A3AE-4CD8758DBB4D}">
      <dsp:nvSpPr>
        <dsp:cNvPr id="0" name=""/>
        <dsp:cNvSpPr/>
      </dsp:nvSpPr>
      <dsp:spPr>
        <a:xfrm>
          <a:off x="4653057" y="231794"/>
          <a:ext cx="1309449" cy="121710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E55414-6D26-4A17-927A-21DBD65C394B}">
      <dsp:nvSpPr>
        <dsp:cNvPr id="0" name=""/>
        <dsp:cNvSpPr/>
      </dsp:nvSpPr>
      <dsp:spPr>
        <a:xfrm rot="10800000">
          <a:off x="4601373" y="1659682"/>
          <a:ext cx="1309449" cy="2028501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lumMod val="75000"/>
              </a:schemeClr>
            </a:gs>
            <a:gs pos="90000">
              <a:schemeClr val="accent1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123 059</a:t>
          </a:r>
        </a:p>
      </dsp:txBody>
      <dsp:txXfrm rot="10800000">
        <a:off x="4641643" y="1659682"/>
        <a:ext cx="1228909" cy="198823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255C68-6C54-4A29-9CFC-50438F80DDE7}">
      <dsp:nvSpPr>
        <dsp:cNvPr id="0" name=""/>
        <dsp:cNvSpPr/>
      </dsp:nvSpPr>
      <dsp:spPr>
        <a:xfrm>
          <a:off x="0" y="0"/>
          <a:ext cx="4329474" cy="4525963"/>
        </a:xfrm>
        <a:prstGeom prst="triangle">
          <a:avLst/>
        </a:prstGeom>
        <a:solidFill>
          <a:srgbClr val="0070C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09EEF4-8898-422C-87BD-5C22F8B2E9AF}">
      <dsp:nvSpPr>
        <dsp:cNvPr id="0" name=""/>
        <dsp:cNvSpPr/>
      </dsp:nvSpPr>
      <dsp:spPr>
        <a:xfrm>
          <a:off x="0" y="1108719"/>
          <a:ext cx="2814158" cy="107138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latin typeface="Times New Roman" pitchFamily="18" charset="0"/>
              <a:cs typeface="Times New Roman" pitchFamily="18" charset="0"/>
            </a:rPr>
            <a:t>ЖКХ</a:t>
          </a:r>
        </a:p>
      </dsp:txBody>
      <dsp:txXfrm>
        <a:off x="52300" y="1161019"/>
        <a:ext cx="2709558" cy="966780"/>
      </dsp:txXfrm>
    </dsp:sp>
    <dsp:sp modelId="{0F526EDB-FF9F-480A-80AB-84F3CA2024D0}">
      <dsp:nvSpPr>
        <dsp:cNvPr id="0" name=""/>
        <dsp:cNvSpPr/>
      </dsp:nvSpPr>
      <dsp:spPr>
        <a:xfrm>
          <a:off x="10330" y="2260849"/>
          <a:ext cx="2814158" cy="107138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latin typeface="Times New Roman" pitchFamily="18" charset="0"/>
              <a:cs typeface="Times New Roman" pitchFamily="18" charset="0"/>
            </a:rPr>
            <a:t>ДОРОЖНОЕ ХОЗЯЙСТВО</a:t>
          </a:r>
        </a:p>
      </dsp:txBody>
      <dsp:txXfrm>
        <a:off x="62630" y="2313149"/>
        <a:ext cx="2709558" cy="966780"/>
      </dsp:txXfrm>
    </dsp:sp>
    <dsp:sp modelId="{E1DE5400-DB2C-4E91-8879-8AA5692332C2}">
      <dsp:nvSpPr>
        <dsp:cNvPr id="0" name=""/>
        <dsp:cNvSpPr/>
      </dsp:nvSpPr>
      <dsp:spPr>
        <a:xfrm>
          <a:off x="0" y="3412979"/>
          <a:ext cx="2814158" cy="107138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latin typeface="Times New Roman" pitchFamily="18" charset="0"/>
              <a:cs typeface="Times New Roman" pitchFamily="18" charset="0"/>
            </a:rPr>
            <a:t>КУЛЬТУРА</a:t>
          </a:r>
        </a:p>
      </dsp:txBody>
      <dsp:txXfrm>
        <a:off x="52300" y="3465279"/>
        <a:ext cx="2709558" cy="96678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62E72D-27FB-4D9B-B994-F491831BBC25}">
      <dsp:nvSpPr>
        <dsp:cNvPr id="0" name=""/>
        <dsp:cNvSpPr/>
      </dsp:nvSpPr>
      <dsp:spPr>
        <a:xfrm>
          <a:off x="0" y="2723123"/>
          <a:ext cx="1357890" cy="1036472"/>
        </a:xfrm>
        <a:prstGeom prst="roundRect">
          <a:avLst>
            <a:gd name="adj" fmla="val 10000"/>
          </a:avLst>
        </a:prstGeom>
        <a:solidFill>
          <a:srgbClr val="FF0000"/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РАСХОДЫ</a:t>
          </a:r>
        </a:p>
      </dsp:txBody>
      <dsp:txXfrm>
        <a:off x="30357" y="2753480"/>
        <a:ext cx="1297176" cy="975758"/>
      </dsp:txXfrm>
    </dsp:sp>
    <dsp:sp modelId="{A16AE68F-4DC1-44B5-9640-EA127761D867}">
      <dsp:nvSpPr>
        <dsp:cNvPr id="0" name=""/>
        <dsp:cNvSpPr/>
      </dsp:nvSpPr>
      <dsp:spPr>
        <a:xfrm rot="17045957">
          <a:off x="819959" y="2543696"/>
          <a:ext cx="1422349" cy="15826"/>
        </a:xfrm>
        <a:custGeom>
          <a:avLst/>
          <a:gdLst/>
          <a:ahLst/>
          <a:cxnLst/>
          <a:rect l="0" t="0" r="0" b="0"/>
          <a:pathLst>
            <a:path>
              <a:moveTo>
                <a:pt x="0" y="7913"/>
              </a:moveTo>
              <a:lnTo>
                <a:pt x="1422349" y="7913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>
            <a:solidFill>
              <a:schemeClr val="tx1"/>
            </a:solidFill>
          </a:endParaRPr>
        </a:p>
      </dsp:txBody>
      <dsp:txXfrm>
        <a:off x="1495575" y="2516050"/>
        <a:ext cx="71117" cy="71117"/>
      </dsp:txXfrm>
    </dsp:sp>
    <dsp:sp modelId="{FF2FFD4B-1844-4EC4-9F9C-49ECDCDE1564}">
      <dsp:nvSpPr>
        <dsp:cNvPr id="0" name=""/>
        <dsp:cNvSpPr/>
      </dsp:nvSpPr>
      <dsp:spPr>
        <a:xfrm>
          <a:off x="1704378" y="1345551"/>
          <a:ext cx="1755151" cy="1032614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Программные расходы</a:t>
          </a:r>
        </a:p>
      </dsp:txBody>
      <dsp:txXfrm>
        <a:off x="1734622" y="1375795"/>
        <a:ext cx="1694663" cy="972126"/>
      </dsp:txXfrm>
    </dsp:sp>
    <dsp:sp modelId="{5BE7A557-8C60-4151-809F-68BDAA47B8A7}">
      <dsp:nvSpPr>
        <dsp:cNvPr id="0" name=""/>
        <dsp:cNvSpPr/>
      </dsp:nvSpPr>
      <dsp:spPr>
        <a:xfrm rot="17680722">
          <a:off x="2928688" y="1025824"/>
          <a:ext cx="1822723" cy="15826"/>
        </a:xfrm>
        <a:custGeom>
          <a:avLst/>
          <a:gdLst/>
          <a:ahLst/>
          <a:cxnLst/>
          <a:rect l="0" t="0" r="0" b="0"/>
          <a:pathLst>
            <a:path>
              <a:moveTo>
                <a:pt x="0" y="7913"/>
              </a:moveTo>
              <a:lnTo>
                <a:pt x="1822723" y="7913"/>
              </a:lnTo>
            </a:path>
          </a:pathLst>
        </a:custGeom>
        <a:noFill/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00" kern="1200">
            <a:solidFill>
              <a:schemeClr val="tx1"/>
            </a:solidFill>
          </a:endParaRPr>
        </a:p>
      </dsp:txBody>
      <dsp:txXfrm>
        <a:off x="3794482" y="988169"/>
        <a:ext cx="91136" cy="91136"/>
      </dsp:txXfrm>
    </dsp:sp>
    <dsp:sp modelId="{248DE1DA-0009-4CD5-A24C-0D84960E7733}">
      <dsp:nvSpPr>
        <dsp:cNvPr id="0" name=""/>
        <dsp:cNvSpPr/>
      </dsp:nvSpPr>
      <dsp:spPr>
        <a:xfrm>
          <a:off x="4220570" y="0"/>
          <a:ext cx="4378073" cy="411233"/>
        </a:xfrm>
        <a:prstGeom prst="roundRect">
          <a:avLst>
            <a:gd name="adj" fmla="val 10000"/>
          </a:avLst>
        </a:prstGeom>
        <a:solidFill>
          <a:srgbClr val="00B0F0"/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</a:t>
          </a:r>
          <a:r>
            <a:rPr lang="ru-RU" sz="16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Развитие ЖКХ</a:t>
          </a:r>
        </a:p>
      </dsp:txBody>
      <dsp:txXfrm>
        <a:off x="4232615" y="12045"/>
        <a:ext cx="4353983" cy="387143"/>
      </dsp:txXfrm>
    </dsp:sp>
    <dsp:sp modelId="{2793DEB9-5AA5-46BC-914E-C07EFA96F5F4}">
      <dsp:nvSpPr>
        <dsp:cNvPr id="0" name=""/>
        <dsp:cNvSpPr/>
      </dsp:nvSpPr>
      <dsp:spPr>
        <a:xfrm rot="18122163">
          <a:off x="3135063" y="1268157"/>
          <a:ext cx="1382040" cy="15826"/>
        </a:xfrm>
        <a:custGeom>
          <a:avLst/>
          <a:gdLst/>
          <a:ahLst/>
          <a:cxnLst/>
          <a:rect l="0" t="0" r="0" b="0"/>
          <a:pathLst>
            <a:path>
              <a:moveTo>
                <a:pt x="0" y="7913"/>
              </a:moveTo>
              <a:lnTo>
                <a:pt x="1382040" y="7913"/>
              </a:lnTo>
            </a:path>
          </a:pathLst>
        </a:custGeom>
        <a:noFill/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>
            <a:solidFill>
              <a:schemeClr val="tx1"/>
            </a:solidFill>
          </a:endParaRPr>
        </a:p>
      </dsp:txBody>
      <dsp:txXfrm>
        <a:off x="3791533" y="1241519"/>
        <a:ext cx="69102" cy="69102"/>
      </dsp:txXfrm>
    </dsp:sp>
    <dsp:sp modelId="{3519E2E2-CD7E-4F21-8279-7FCC62DBC343}">
      <dsp:nvSpPr>
        <dsp:cNvPr id="0" name=""/>
        <dsp:cNvSpPr/>
      </dsp:nvSpPr>
      <dsp:spPr>
        <a:xfrm>
          <a:off x="4192637" y="502983"/>
          <a:ext cx="4379622" cy="374599"/>
        </a:xfrm>
        <a:prstGeom prst="roundRect">
          <a:avLst>
            <a:gd name="adj" fmla="val 10000"/>
          </a:avLst>
        </a:prstGeom>
        <a:solidFill>
          <a:srgbClr val="00B0F0"/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 </a:t>
          </a:r>
          <a:r>
            <a:rPr lang="ru-RU" sz="16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Доступное жилье</a:t>
          </a:r>
        </a:p>
      </dsp:txBody>
      <dsp:txXfrm>
        <a:off x="4203609" y="513955"/>
        <a:ext cx="4357678" cy="352655"/>
      </dsp:txXfrm>
    </dsp:sp>
    <dsp:sp modelId="{798A0B89-F63F-476A-A7EA-3262CD652518}">
      <dsp:nvSpPr>
        <dsp:cNvPr id="0" name=""/>
        <dsp:cNvSpPr/>
      </dsp:nvSpPr>
      <dsp:spPr>
        <a:xfrm rot="19142013">
          <a:off x="3340642" y="1535682"/>
          <a:ext cx="970882" cy="15826"/>
        </a:xfrm>
        <a:custGeom>
          <a:avLst/>
          <a:gdLst/>
          <a:ahLst/>
          <a:cxnLst/>
          <a:rect l="0" t="0" r="0" b="0"/>
          <a:pathLst>
            <a:path>
              <a:moveTo>
                <a:pt x="0" y="7913"/>
              </a:moveTo>
              <a:lnTo>
                <a:pt x="970882" y="7913"/>
              </a:lnTo>
            </a:path>
          </a:pathLst>
        </a:custGeom>
        <a:noFill/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>
            <a:solidFill>
              <a:schemeClr val="tx1"/>
            </a:solidFill>
          </a:endParaRPr>
        </a:p>
      </dsp:txBody>
      <dsp:txXfrm>
        <a:off x="3801811" y="1519323"/>
        <a:ext cx="48544" cy="48544"/>
      </dsp:txXfrm>
    </dsp:sp>
    <dsp:sp modelId="{D790BF21-2E55-48E3-A549-DB0EDB899F20}">
      <dsp:nvSpPr>
        <dsp:cNvPr id="0" name=""/>
        <dsp:cNvSpPr/>
      </dsp:nvSpPr>
      <dsp:spPr>
        <a:xfrm>
          <a:off x="4192637" y="963057"/>
          <a:ext cx="4387486" cy="524550"/>
        </a:xfrm>
        <a:prstGeom prst="roundRect">
          <a:avLst>
            <a:gd name="adj" fmla="val 10000"/>
          </a:avLst>
        </a:prstGeom>
        <a:solidFill>
          <a:srgbClr val="00B0F0"/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</a:t>
          </a:r>
          <a:r>
            <a:rPr lang="ru-RU" sz="16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5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Развитие транспортного комплекса и улично-дорожной сети</a:t>
          </a:r>
        </a:p>
      </dsp:txBody>
      <dsp:txXfrm>
        <a:off x="4208001" y="978421"/>
        <a:ext cx="4356758" cy="493822"/>
      </dsp:txXfrm>
    </dsp:sp>
    <dsp:sp modelId="{FFB351E9-272C-4993-897D-2D4A50545350}">
      <dsp:nvSpPr>
        <dsp:cNvPr id="0" name=""/>
        <dsp:cNvSpPr/>
      </dsp:nvSpPr>
      <dsp:spPr>
        <a:xfrm rot="21214123">
          <a:off x="3457209" y="1812627"/>
          <a:ext cx="737750" cy="15826"/>
        </a:xfrm>
        <a:custGeom>
          <a:avLst/>
          <a:gdLst/>
          <a:ahLst/>
          <a:cxnLst/>
          <a:rect l="0" t="0" r="0" b="0"/>
          <a:pathLst>
            <a:path>
              <a:moveTo>
                <a:pt x="0" y="7913"/>
              </a:moveTo>
              <a:lnTo>
                <a:pt x="737750" y="7913"/>
              </a:lnTo>
            </a:path>
          </a:pathLst>
        </a:custGeom>
        <a:noFill/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>
            <a:solidFill>
              <a:schemeClr val="tx1"/>
            </a:solidFill>
          </a:endParaRPr>
        </a:p>
      </dsp:txBody>
      <dsp:txXfrm>
        <a:off x="3807640" y="1802097"/>
        <a:ext cx="36887" cy="36887"/>
      </dsp:txXfrm>
    </dsp:sp>
    <dsp:sp modelId="{4FDC8F1B-4ACC-463F-81C6-E37B524229BE}">
      <dsp:nvSpPr>
        <dsp:cNvPr id="0" name=""/>
        <dsp:cNvSpPr/>
      </dsp:nvSpPr>
      <dsp:spPr>
        <a:xfrm>
          <a:off x="4192637" y="1573081"/>
          <a:ext cx="4387486" cy="412282"/>
        </a:xfrm>
        <a:prstGeom prst="roundRect">
          <a:avLst>
            <a:gd name="adj" fmla="val 10000"/>
          </a:avLst>
        </a:prstGeom>
        <a:solidFill>
          <a:srgbClr val="00B0F0"/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4</a:t>
          </a:r>
          <a:r>
            <a:rPr lang="ru-RU" sz="16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Благоустройство</a:t>
          </a:r>
        </a:p>
      </dsp:txBody>
      <dsp:txXfrm>
        <a:off x="4204712" y="1585156"/>
        <a:ext cx="4363336" cy="388132"/>
      </dsp:txXfrm>
    </dsp:sp>
    <dsp:sp modelId="{9C325AC1-3366-4C17-A62C-4B0AB8679859}">
      <dsp:nvSpPr>
        <dsp:cNvPr id="0" name=""/>
        <dsp:cNvSpPr/>
      </dsp:nvSpPr>
      <dsp:spPr>
        <a:xfrm rot="1795660">
          <a:off x="3403132" y="2064958"/>
          <a:ext cx="845903" cy="15826"/>
        </a:xfrm>
        <a:custGeom>
          <a:avLst/>
          <a:gdLst/>
          <a:ahLst/>
          <a:cxnLst/>
          <a:rect l="0" t="0" r="0" b="0"/>
          <a:pathLst>
            <a:path>
              <a:moveTo>
                <a:pt x="0" y="7913"/>
              </a:moveTo>
              <a:lnTo>
                <a:pt x="845903" y="7913"/>
              </a:lnTo>
            </a:path>
          </a:pathLst>
        </a:custGeom>
        <a:noFill/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>
            <a:solidFill>
              <a:schemeClr val="tx1"/>
            </a:solidFill>
          </a:endParaRPr>
        </a:p>
      </dsp:txBody>
      <dsp:txXfrm>
        <a:off x="3804936" y="2051724"/>
        <a:ext cx="42295" cy="42295"/>
      </dsp:txXfrm>
    </dsp:sp>
    <dsp:sp modelId="{4C88876B-BBAA-485A-8174-491A3D2373A2}">
      <dsp:nvSpPr>
        <dsp:cNvPr id="0" name=""/>
        <dsp:cNvSpPr/>
      </dsp:nvSpPr>
      <dsp:spPr>
        <a:xfrm>
          <a:off x="4192637" y="2070838"/>
          <a:ext cx="4387486" cy="426095"/>
        </a:xfrm>
        <a:prstGeom prst="roundRect">
          <a:avLst>
            <a:gd name="adj" fmla="val 10000"/>
          </a:avLst>
        </a:prstGeom>
        <a:solidFill>
          <a:srgbClr val="00B0F0"/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5</a:t>
          </a:r>
          <a:r>
            <a:rPr lang="ru-RU" sz="16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Безопасный город</a:t>
          </a:r>
        </a:p>
      </dsp:txBody>
      <dsp:txXfrm>
        <a:off x="4205117" y="2083318"/>
        <a:ext cx="4362526" cy="401135"/>
      </dsp:txXfrm>
    </dsp:sp>
    <dsp:sp modelId="{F821FCAE-37D4-490C-8906-B95B2E93F14D}">
      <dsp:nvSpPr>
        <dsp:cNvPr id="0" name=""/>
        <dsp:cNvSpPr/>
      </dsp:nvSpPr>
      <dsp:spPr>
        <a:xfrm rot="3097531">
          <a:off x="3235629" y="2316844"/>
          <a:ext cx="1180909" cy="15826"/>
        </a:xfrm>
        <a:custGeom>
          <a:avLst/>
          <a:gdLst/>
          <a:ahLst/>
          <a:cxnLst/>
          <a:rect l="0" t="0" r="0" b="0"/>
          <a:pathLst>
            <a:path>
              <a:moveTo>
                <a:pt x="0" y="7913"/>
              </a:moveTo>
              <a:lnTo>
                <a:pt x="1180909" y="7913"/>
              </a:lnTo>
            </a:path>
          </a:pathLst>
        </a:custGeom>
        <a:noFill/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>
            <a:solidFill>
              <a:schemeClr val="tx1"/>
            </a:solidFill>
          </a:endParaRPr>
        </a:p>
      </dsp:txBody>
      <dsp:txXfrm>
        <a:off x="3796561" y="2295235"/>
        <a:ext cx="59045" cy="59045"/>
      </dsp:txXfrm>
    </dsp:sp>
    <dsp:sp modelId="{4C7E59EB-E85D-43F0-9BB6-C8A63B68A395}">
      <dsp:nvSpPr>
        <dsp:cNvPr id="0" name=""/>
        <dsp:cNvSpPr/>
      </dsp:nvSpPr>
      <dsp:spPr>
        <a:xfrm>
          <a:off x="4192637" y="2582407"/>
          <a:ext cx="4387486" cy="410498"/>
        </a:xfrm>
        <a:prstGeom prst="roundRect">
          <a:avLst>
            <a:gd name="adj" fmla="val 10000"/>
          </a:avLst>
        </a:prstGeom>
        <a:solidFill>
          <a:srgbClr val="00B0F0"/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6</a:t>
          </a:r>
          <a:r>
            <a:rPr lang="ru-RU" sz="16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5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Поддержка приоритетных отраслей экономики</a:t>
          </a:r>
        </a:p>
      </dsp:txBody>
      <dsp:txXfrm>
        <a:off x="4204660" y="2594430"/>
        <a:ext cx="4363440" cy="386452"/>
      </dsp:txXfrm>
    </dsp:sp>
    <dsp:sp modelId="{6C55E896-D81A-40C7-AD7A-2736A7C26689}">
      <dsp:nvSpPr>
        <dsp:cNvPr id="0" name=""/>
        <dsp:cNvSpPr/>
      </dsp:nvSpPr>
      <dsp:spPr>
        <a:xfrm rot="3828396">
          <a:off x="2995654" y="2599097"/>
          <a:ext cx="1660859" cy="15826"/>
        </a:xfrm>
        <a:custGeom>
          <a:avLst/>
          <a:gdLst/>
          <a:ahLst/>
          <a:cxnLst/>
          <a:rect l="0" t="0" r="0" b="0"/>
          <a:pathLst>
            <a:path>
              <a:moveTo>
                <a:pt x="0" y="7913"/>
              </a:moveTo>
              <a:lnTo>
                <a:pt x="1660859" y="7913"/>
              </a:lnTo>
            </a:path>
          </a:pathLst>
        </a:custGeom>
        <a:noFill/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>
            <a:solidFill>
              <a:schemeClr val="tx1"/>
            </a:solidFill>
          </a:endParaRPr>
        </a:p>
      </dsp:txBody>
      <dsp:txXfrm>
        <a:off x="3784562" y="2565489"/>
        <a:ext cx="83042" cy="83042"/>
      </dsp:txXfrm>
    </dsp:sp>
    <dsp:sp modelId="{19EEFEE1-EC3B-4C9C-8C9C-78E182C4C1C4}">
      <dsp:nvSpPr>
        <dsp:cNvPr id="0" name=""/>
        <dsp:cNvSpPr/>
      </dsp:nvSpPr>
      <dsp:spPr>
        <a:xfrm>
          <a:off x="4192637" y="3078380"/>
          <a:ext cx="4378996" cy="547565"/>
        </a:xfrm>
        <a:prstGeom prst="roundRect">
          <a:avLst>
            <a:gd name="adj" fmla="val 10000"/>
          </a:avLst>
        </a:prstGeom>
        <a:solidFill>
          <a:srgbClr val="00B0F0"/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7</a:t>
          </a:r>
          <a:r>
            <a:rPr lang="ru-RU" sz="16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Совершенствование механизмов управления СМО</a:t>
          </a:r>
        </a:p>
      </dsp:txBody>
      <dsp:txXfrm>
        <a:off x="4208675" y="3094418"/>
        <a:ext cx="4346920" cy="515489"/>
      </dsp:txXfrm>
    </dsp:sp>
    <dsp:sp modelId="{C09FB456-54B3-4E70-B57D-4A3BAD4A18F0}">
      <dsp:nvSpPr>
        <dsp:cNvPr id="0" name=""/>
        <dsp:cNvSpPr/>
      </dsp:nvSpPr>
      <dsp:spPr>
        <a:xfrm rot="4210123">
          <a:off x="2745606" y="2870346"/>
          <a:ext cx="2160954" cy="15826"/>
        </a:xfrm>
        <a:custGeom>
          <a:avLst/>
          <a:gdLst/>
          <a:ahLst/>
          <a:cxnLst/>
          <a:rect l="0" t="0" r="0" b="0"/>
          <a:pathLst>
            <a:path>
              <a:moveTo>
                <a:pt x="0" y="7913"/>
              </a:moveTo>
              <a:lnTo>
                <a:pt x="2160954" y="7913"/>
              </a:lnTo>
            </a:path>
          </a:pathLst>
        </a:custGeom>
        <a:noFill/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>
            <a:solidFill>
              <a:schemeClr val="tx1"/>
            </a:solidFill>
          </a:endParaRPr>
        </a:p>
      </dsp:txBody>
      <dsp:txXfrm>
        <a:off x="3772060" y="2824235"/>
        <a:ext cx="108047" cy="108047"/>
      </dsp:txXfrm>
    </dsp:sp>
    <dsp:sp modelId="{159DED6E-F305-4F83-B777-8A55FC846331}">
      <dsp:nvSpPr>
        <dsp:cNvPr id="0" name=""/>
        <dsp:cNvSpPr/>
      </dsp:nvSpPr>
      <dsp:spPr>
        <a:xfrm>
          <a:off x="4192637" y="3711420"/>
          <a:ext cx="4379292" cy="366479"/>
        </a:xfrm>
        <a:prstGeom prst="roundRect">
          <a:avLst>
            <a:gd name="adj" fmla="val 10000"/>
          </a:avLst>
        </a:prstGeom>
        <a:solidFill>
          <a:srgbClr val="00B0F0"/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8</a:t>
          </a:r>
          <a:r>
            <a:rPr lang="ru-RU" sz="16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Развитие культуры, досуга и спорта</a:t>
          </a:r>
        </a:p>
      </dsp:txBody>
      <dsp:txXfrm>
        <a:off x="4203371" y="3722154"/>
        <a:ext cx="4357824" cy="345011"/>
      </dsp:txXfrm>
    </dsp:sp>
    <dsp:sp modelId="{54E358F5-1721-4085-983A-2ABF41631DEE}">
      <dsp:nvSpPr>
        <dsp:cNvPr id="0" name=""/>
        <dsp:cNvSpPr/>
      </dsp:nvSpPr>
      <dsp:spPr>
        <a:xfrm rot="4418262">
          <a:off x="2524911" y="3102420"/>
          <a:ext cx="2602345" cy="15826"/>
        </a:xfrm>
        <a:custGeom>
          <a:avLst/>
          <a:gdLst/>
          <a:ahLst/>
          <a:cxnLst/>
          <a:rect l="0" t="0" r="0" b="0"/>
          <a:pathLst>
            <a:path>
              <a:moveTo>
                <a:pt x="0" y="7913"/>
              </a:moveTo>
              <a:lnTo>
                <a:pt x="2602345" y="7913"/>
              </a:lnTo>
            </a:path>
          </a:pathLst>
        </a:custGeom>
        <a:noFill/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>
            <a:solidFill>
              <a:schemeClr val="tx1"/>
            </a:solidFill>
          </a:endParaRPr>
        </a:p>
      </dsp:txBody>
      <dsp:txXfrm>
        <a:off x="3761025" y="3045275"/>
        <a:ext cx="130117" cy="130117"/>
      </dsp:txXfrm>
    </dsp:sp>
    <dsp:sp modelId="{BB37A95D-9E0D-43B8-8B78-14A549DFD266}">
      <dsp:nvSpPr>
        <dsp:cNvPr id="0" name=""/>
        <dsp:cNvSpPr/>
      </dsp:nvSpPr>
      <dsp:spPr>
        <a:xfrm>
          <a:off x="4192637" y="4163374"/>
          <a:ext cx="4404068" cy="390868"/>
        </a:xfrm>
        <a:prstGeom prst="roundRect">
          <a:avLst>
            <a:gd name="adj" fmla="val 10000"/>
          </a:avLst>
        </a:prstGeom>
        <a:solidFill>
          <a:srgbClr val="00B0F0"/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9</a:t>
          </a:r>
          <a:r>
            <a:rPr lang="ru-RU" sz="16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Доступная среда</a:t>
          </a:r>
        </a:p>
      </dsp:txBody>
      <dsp:txXfrm>
        <a:off x="4204085" y="4174822"/>
        <a:ext cx="4381172" cy="367972"/>
      </dsp:txXfrm>
    </dsp:sp>
    <dsp:sp modelId="{9127C5A7-AEE7-449B-B6C6-41C624E2C7D4}">
      <dsp:nvSpPr>
        <dsp:cNvPr id="0" name=""/>
        <dsp:cNvSpPr/>
      </dsp:nvSpPr>
      <dsp:spPr>
        <a:xfrm rot="4586486">
          <a:off x="2262550" y="3373905"/>
          <a:ext cx="3127067" cy="15826"/>
        </a:xfrm>
        <a:custGeom>
          <a:avLst/>
          <a:gdLst/>
          <a:ahLst/>
          <a:cxnLst/>
          <a:rect l="0" t="0" r="0" b="0"/>
          <a:pathLst>
            <a:path>
              <a:moveTo>
                <a:pt x="0" y="7913"/>
              </a:moveTo>
              <a:lnTo>
                <a:pt x="3127067" y="7913"/>
              </a:lnTo>
            </a:path>
          </a:pathLst>
        </a:custGeom>
        <a:noFill/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kern="1200">
            <a:solidFill>
              <a:schemeClr val="tx1"/>
            </a:solidFill>
          </a:endParaRPr>
        </a:p>
      </dsp:txBody>
      <dsp:txXfrm>
        <a:off x="3747907" y="3303641"/>
        <a:ext cx="156353" cy="156353"/>
      </dsp:txXfrm>
    </dsp:sp>
    <dsp:sp modelId="{CF7FFD92-9D1E-4E09-BAAF-369E80F9252B}">
      <dsp:nvSpPr>
        <dsp:cNvPr id="0" name=""/>
        <dsp:cNvSpPr/>
      </dsp:nvSpPr>
      <dsp:spPr>
        <a:xfrm>
          <a:off x="4192637" y="4639716"/>
          <a:ext cx="4414200" cy="524122"/>
        </a:xfrm>
        <a:prstGeom prst="roundRect">
          <a:avLst>
            <a:gd name="adj" fmla="val 10000"/>
          </a:avLst>
        </a:prstGeom>
        <a:solidFill>
          <a:srgbClr val="00B0F0"/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10 </a:t>
          </a:r>
          <a:r>
            <a:rPr lang="ru-RU" sz="14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Развитие градостроительной деятельности  и земельных отношений  на территории СМО</a:t>
          </a:r>
        </a:p>
      </dsp:txBody>
      <dsp:txXfrm>
        <a:off x="4207988" y="4655067"/>
        <a:ext cx="4383498" cy="493420"/>
      </dsp:txXfrm>
    </dsp:sp>
    <dsp:sp modelId="{6DB12F5C-AC4A-41A0-9022-C7541E43B3A2}">
      <dsp:nvSpPr>
        <dsp:cNvPr id="0" name=""/>
        <dsp:cNvSpPr/>
      </dsp:nvSpPr>
      <dsp:spPr>
        <a:xfrm rot="4722634">
          <a:off x="1953669" y="3690130"/>
          <a:ext cx="3744828" cy="15826"/>
        </a:xfrm>
        <a:custGeom>
          <a:avLst/>
          <a:gdLst/>
          <a:ahLst/>
          <a:cxnLst/>
          <a:rect l="0" t="0" r="0" b="0"/>
          <a:pathLst>
            <a:path>
              <a:moveTo>
                <a:pt x="0" y="7913"/>
              </a:moveTo>
              <a:lnTo>
                <a:pt x="3744828" y="7913"/>
              </a:lnTo>
            </a:path>
          </a:pathLst>
        </a:custGeom>
        <a:noFill/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300" kern="1200">
            <a:solidFill>
              <a:schemeClr val="tx1"/>
            </a:solidFill>
          </a:endParaRPr>
        </a:p>
      </dsp:txBody>
      <dsp:txXfrm>
        <a:off x="3732463" y="3604422"/>
        <a:ext cx="187241" cy="187241"/>
      </dsp:txXfrm>
    </dsp:sp>
    <dsp:sp modelId="{56D68E2E-7117-44EB-A57D-A9CD072A0B5A}">
      <dsp:nvSpPr>
        <dsp:cNvPr id="0" name=""/>
        <dsp:cNvSpPr/>
      </dsp:nvSpPr>
      <dsp:spPr>
        <a:xfrm>
          <a:off x="4192637" y="5249313"/>
          <a:ext cx="4424468" cy="569828"/>
        </a:xfrm>
        <a:prstGeom prst="roundRect">
          <a:avLst>
            <a:gd name="adj" fmla="val 10000"/>
          </a:avLst>
        </a:prstGeom>
        <a:solidFill>
          <a:srgbClr val="00B0F0"/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11</a:t>
          </a:r>
          <a:r>
            <a:rPr lang="ru-RU" sz="16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Повышение качества управления муниципальным имуществом СМО</a:t>
          </a:r>
          <a:endParaRPr lang="ru-RU" sz="145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209327" y="5266003"/>
        <a:ext cx="4391088" cy="536448"/>
      </dsp:txXfrm>
    </dsp:sp>
    <dsp:sp modelId="{CB3E811A-2E4A-4DB9-A700-8D47F98B9CCE}">
      <dsp:nvSpPr>
        <dsp:cNvPr id="0" name=""/>
        <dsp:cNvSpPr/>
      </dsp:nvSpPr>
      <dsp:spPr>
        <a:xfrm rot="4823122">
          <a:off x="1631420" y="4017781"/>
          <a:ext cx="4389326" cy="15826"/>
        </a:xfrm>
        <a:custGeom>
          <a:avLst/>
          <a:gdLst/>
          <a:ahLst/>
          <a:cxnLst/>
          <a:rect l="0" t="0" r="0" b="0"/>
          <a:pathLst>
            <a:path>
              <a:moveTo>
                <a:pt x="0" y="7913"/>
              </a:moveTo>
              <a:lnTo>
                <a:pt x="4389326" y="7913"/>
              </a:lnTo>
            </a:path>
          </a:pathLst>
        </a:custGeom>
        <a:noFill/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500" kern="1200">
            <a:solidFill>
              <a:schemeClr val="tx1"/>
            </a:solidFill>
          </a:endParaRPr>
        </a:p>
      </dsp:txBody>
      <dsp:txXfrm>
        <a:off x="3716350" y="3915961"/>
        <a:ext cx="219466" cy="219466"/>
      </dsp:txXfrm>
    </dsp:sp>
    <dsp:sp modelId="{CC2ECC6B-42BA-42E3-A02D-62E2B84E8EBC}">
      <dsp:nvSpPr>
        <dsp:cNvPr id="0" name=""/>
        <dsp:cNvSpPr/>
      </dsp:nvSpPr>
      <dsp:spPr>
        <a:xfrm>
          <a:off x="4192637" y="5904616"/>
          <a:ext cx="4424468" cy="569828"/>
        </a:xfrm>
        <a:prstGeom prst="roundRect">
          <a:avLst>
            <a:gd name="adj" fmla="val 10000"/>
          </a:avLst>
        </a:prstGeom>
        <a:solidFill>
          <a:srgbClr val="00B0F0"/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12</a:t>
          </a:r>
          <a:r>
            <a:rPr lang="ru-RU" sz="16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Защита прав потребителей на территории Слюдянского муниципального образования</a:t>
          </a:r>
        </a:p>
      </dsp:txBody>
      <dsp:txXfrm>
        <a:off x="4209327" y="5921306"/>
        <a:ext cx="4391088" cy="536448"/>
      </dsp:txXfrm>
    </dsp:sp>
    <dsp:sp modelId="{682AB935-B579-4917-9669-25DE045F1125}">
      <dsp:nvSpPr>
        <dsp:cNvPr id="0" name=""/>
        <dsp:cNvSpPr/>
      </dsp:nvSpPr>
      <dsp:spPr>
        <a:xfrm rot="4648375">
          <a:off x="846425" y="3871026"/>
          <a:ext cx="1306256" cy="15826"/>
        </a:xfrm>
        <a:custGeom>
          <a:avLst/>
          <a:gdLst/>
          <a:ahLst/>
          <a:cxnLst/>
          <a:rect l="0" t="0" r="0" b="0"/>
          <a:pathLst>
            <a:path>
              <a:moveTo>
                <a:pt x="0" y="7913"/>
              </a:moveTo>
              <a:lnTo>
                <a:pt x="1306256" y="7913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>
            <a:solidFill>
              <a:schemeClr val="tx1"/>
            </a:solidFill>
          </a:endParaRPr>
        </a:p>
      </dsp:txBody>
      <dsp:txXfrm>
        <a:off x="1466898" y="3846283"/>
        <a:ext cx="65312" cy="65312"/>
      </dsp:txXfrm>
    </dsp:sp>
    <dsp:sp modelId="{BBE0DE4F-5BC6-4543-99C9-CC0121602018}">
      <dsp:nvSpPr>
        <dsp:cNvPr id="0" name=""/>
        <dsp:cNvSpPr/>
      </dsp:nvSpPr>
      <dsp:spPr>
        <a:xfrm>
          <a:off x="1641218" y="3998286"/>
          <a:ext cx="1752690" cy="1036466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Непрограммные расходы</a:t>
          </a:r>
        </a:p>
      </dsp:txBody>
      <dsp:txXfrm>
        <a:off x="1671575" y="4028643"/>
        <a:ext cx="1691976" cy="97575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068946-3965-4DBA-9AA9-926A049310EA}">
      <dsp:nvSpPr>
        <dsp:cNvPr id="0" name=""/>
        <dsp:cNvSpPr/>
      </dsp:nvSpPr>
      <dsp:spPr>
        <a:xfrm>
          <a:off x="-7382158" y="-1128395"/>
          <a:ext cx="8785832" cy="8785832"/>
        </a:xfrm>
        <a:prstGeom prst="blockArc">
          <a:avLst>
            <a:gd name="adj1" fmla="val 18900000"/>
            <a:gd name="adj2" fmla="val 2700000"/>
            <a:gd name="adj3" fmla="val 246"/>
          </a:avLst>
        </a:pr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676E70-E32E-4B7D-9F0F-1E654ED61AA9}">
      <dsp:nvSpPr>
        <dsp:cNvPr id="0" name=""/>
        <dsp:cNvSpPr/>
      </dsp:nvSpPr>
      <dsp:spPr>
        <a:xfrm>
          <a:off x="522649" y="343819"/>
          <a:ext cx="8003027" cy="687377"/>
        </a:xfrm>
        <a:prstGeom prst="rect">
          <a:avLst/>
        </a:prstGeom>
        <a:solidFill>
          <a:srgbClr val="CC00FF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5606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Ремонт инженерных сетей теплоснабжения, водоснабжения, водоотведения Фрунзе, 7. Волгоградский, 2,4, Ленина 10,12. Ремонт инженерных  сетей водоотведения по ул. Ленинградская, 2А, протяженностью  24 п. м.</a:t>
          </a:r>
        </a:p>
      </dsp:txBody>
      <dsp:txXfrm>
        <a:off x="522649" y="343819"/>
        <a:ext cx="8003027" cy="687377"/>
      </dsp:txXfrm>
    </dsp:sp>
    <dsp:sp modelId="{E089C1C6-E8CF-4513-BDCF-291AE36E6882}">
      <dsp:nvSpPr>
        <dsp:cNvPr id="0" name=""/>
        <dsp:cNvSpPr/>
      </dsp:nvSpPr>
      <dsp:spPr>
        <a:xfrm>
          <a:off x="93038" y="257897"/>
          <a:ext cx="859221" cy="8592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483870-1FC6-44ED-9FA4-92C8A10929F7}">
      <dsp:nvSpPr>
        <dsp:cNvPr id="0" name=""/>
        <dsp:cNvSpPr/>
      </dsp:nvSpPr>
      <dsp:spPr>
        <a:xfrm>
          <a:off x="1088064" y="1374755"/>
          <a:ext cx="7437612" cy="687377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5606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Замена теплообменного оборудования контура луч ул. Школьная, луч город в котельной "Рудо" (в целях обеспечения теплоснабжения новой школы №1)</a:t>
          </a:r>
        </a:p>
      </dsp:txBody>
      <dsp:txXfrm>
        <a:off x="1088064" y="1374755"/>
        <a:ext cx="7437612" cy="687377"/>
      </dsp:txXfrm>
    </dsp:sp>
    <dsp:sp modelId="{041D600E-CBF9-45CB-B1E2-9580F9A12C0F}">
      <dsp:nvSpPr>
        <dsp:cNvPr id="0" name=""/>
        <dsp:cNvSpPr/>
      </dsp:nvSpPr>
      <dsp:spPr>
        <a:xfrm>
          <a:off x="658453" y="1288832"/>
          <a:ext cx="859221" cy="8592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581B9C-525E-4DB1-A1CD-C08972328B2F}">
      <dsp:nvSpPr>
        <dsp:cNvPr id="0" name=""/>
        <dsp:cNvSpPr/>
      </dsp:nvSpPr>
      <dsp:spPr>
        <a:xfrm>
          <a:off x="1346614" y="2405690"/>
          <a:ext cx="7179062" cy="687377"/>
        </a:xfrm>
        <a:prstGeom prst="rect">
          <a:avLst/>
        </a:prstGeom>
        <a:solidFill>
          <a:srgbClr val="00B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5606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Завершение работ по проведению государственных экспертиз проектной документации "Строительство канализационных очистных сооружений в Слюдянском муниципальном образовании"</a:t>
          </a:r>
        </a:p>
      </dsp:txBody>
      <dsp:txXfrm>
        <a:off x="1346614" y="2405690"/>
        <a:ext cx="7179062" cy="687377"/>
      </dsp:txXfrm>
    </dsp:sp>
    <dsp:sp modelId="{B3148A10-364D-40F8-ACF4-A71FADA2FBF4}">
      <dsp:nvSpPr>
        <dsp:cNvPr id="0" name=""/>
        <dsp:cNvSpPr/>
      </dsp:nvSpPr>
      <dsp:spPr>
        <a:xfrm>
          <a:off x="917003" y="2319768"/>
          <a:ext cx="859221" cy="8592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4D553A-9A34-4597-B859-C168663AFD58}">
      <dsp:nvSpPr>
        <dsp:cNvPr id="0" name=""/>
        <dsp:cNvSpPr/>
      </dsp:nvSpPr>
      <dsp:spPr>
        <a:xfrm>
          <a:off x="1346614" y="3435973"/>
          <a:ext cx="7179062" cy="687377"/>
        </a:xfrm>
        <a:prstGeom prst="rect">
          <a:avLst/>
        </a:prstGeom>
        <a:solidFill>
          <a:srgbClr val="FFFF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5606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Переселение граждан, проживающих на территории Слюдянского муниципального образования, из аварийного жилищного фонда, признанного таковым до 1 января 2017 года, оставшихся из 22 - 9 аварийных домов, общей площадью 2029,8 кв.м., 186 чел.</a:t>
          </a:r>
        </a:p>
      </dsp:txBody>
      <dsp:txXfrm>
        <a:off x="1346614" y="3435973"/>
        <a:ext cx="7179062" cy="687377"/>
      </dsp:txXfrm>
    </dsp:sp>
    <dsp:sp modelId="{1C1018A0-42F8-43C3-9FBA-70C4F2D62C0E}">
      <dsp:nvSpPr>
        <dsp:cNvPr id="0" name=""/>
        <dsp:cNvSpPr/>
      </dsp:nvSpPr>
      <dsp:spPr>
        <a:xfrm>
          <a:off x="917003" y="3350051"/>
          <a:ext cx="859221" cy="8592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CD8848-47A3-4314-A0B2-53BFF320586F}">
      <dsp:nvSpPr>
        <dsp:cNvPr id="0" name=""/>
        <dsp:cNvSpPr/>
      </dsp:nvSpPr>
      <dsp:spPr>
        <a:xfrm>
          <a:off x="1088064" y="4466909"/>
          <a:ext cx="7437612" cy="687377"/>
        </a:xfrm>
        <a:prstGeom prst="rect">
          <a:avLst/>
        </a:prstGeom>
        <a:solidFill>
          <a:srgbClr val="FFC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5606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Молодые семьи улучшат жилищные  условия в результате реализации мероприятий подпрограммы (за период с 2019г. 25 молодых семей улучшили жилищные условия)</a:t>
          </a:r>
        </a:p>
      </dsp:txBody>
      <dsp:txXfrm>
        <a:off x="1088064" y="4466909"/>
        <a:ext cx="7437612" cy="687377"/>
      </dsp:txXfrm>
    </dsp:sp>
    <dsp:sp modelId="{228A3AFE-9E69-4B04-A338-2CF58651372C}">
      <dsp:nvSpPr>
        <dsp:cNvPr id="0" name=""/>
        <dsp:cNvSpPr/>
      </dsp:nvSpPr>
      <dsp:spPr>
        <a:xfrm>
          <a:off x="658453" y="4380987"/>
          <a:ext cx="859221" cy="8592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6BC014-37C5-443B-B6F4-9BD466D215FB}">
      <dsp:nvSpPr>
        <dsp:cNvPr id="0" name=""/>
        <dsp:cNvSpPr/>
      </dsp:nvSpPr>
      <dsp:spPr>
        <a:xfrm>
          <a:off x="522649" y="5497845"/>
          <a:ext cx="8003027" cy="687377"/>
        </a:xfrm>
        <a:prstGeom prst="rect">
          <a:avLst/>
        </a:prstGeom>
        <a:solidFill>
          <a:srgbClr val="FF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5606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Ремонт автомобильных дорог общего пользования местного значения: по ул. Парижской Коммуны, кольцо в м-не "Рудоуправление" (ул. Полевая, ул. Слюдяная, ул. Коммунальная, ул. Школьная), ул. Шахтерская, ул. Школьная</a:t>
          </a:r>
        </a:p>
      </dsp:txBody>
      <dsp:txXfrm>
        <a:off x="522649" y="5497845"/>
        <a:ext cx="8003027" cy="687377"/>
      </dsp:txXfrm>
    </dsp:sp>
    <dsp:sp modelId="{8FA8E124-2FD8-4676-8007-5AAB09199CEB}">
      <dsp:nvSpPr>
        <dsp:cNvPr id="0" name=""/>
        <dsp:cNvSpPr/>
      </dsp:nvSpPr>
      <dsp:spPr>
        <a:xfrm>
          <a:off x="93038" y="5411922"/>
          <a:ext cx="859221" cy="85922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068946-3965-4DBA-9AA9-926A049310EA}">
      <dsp:nvSpPr>
        <dsp:cNvPr id="0" name=""/>
        <dsp:cNvSpPr/>
      </dsp:nvSpPr>
      <dsp:spPr>
        <a:xfrm>
          <a:off x="-7376282" y="-1128395"/>
          <a:ext cx="8785832" cy="8785832"/>
        </a:xfrm>
        <a:prstGeom prst="blockArc">
          <a:avLst>
            <a:gd name="adj1" fmla="val 18900000"/>
            <a:gd name="adj2" fmla="val 2700000"/>
            <a:gd name="adj3" fmla="val 246"/>
          </a:avLst>
        </a:pr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676E70-E32E-4B7D-9F0F-1E654ED61AA9}">
      <dsp:nvSpPr>
        <dsp:cNvPr id="0" name=""/>
        <dsp:cNvSpPr/>
      </dsp:nvSpPr>
      <dsp:spPr>
        <a:xfrm>
          <a:off x="458012" y="296810"/>
          <a:ext cx="8073540" cy="593359"/>
        </a:xfrm>
        <a:prstGeom prst="rect">
          <a:avLst/>
        </a:prstGeom>
        <a:solidFill>
          <a:srgbClr val="CC00FF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0979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Ямочный ремонт автомобильных дорог, нанесение дорожной разметки на автомобильных дорогах г. Слюдянка</a:t>
          </a:r>
        </a:p>
      </dsp:txBody>
      <dsp:txXfrm>
        <a:off x="458012" y="296810"/>
        <a:ext cx="8073540" cy="593359"/>
      </dsp:txXfrm>
    </dsp:sp>
    <dsp:sp modelId="{E089C1C6-E8CF-4513-BDCF-291AE36E6882}">
      <dsp:nvSpPr>
        <dsp:cNvPr id="0" name=""/>
        <dsp:cNvSpPr/>
      </dsp:nvSpPr>
      <dsp:spPr>
        <a:xfrm>
          <a:off x="87162" y="222640"/>
          <a:ext cx="741699" cy="7416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483870-1FC6-44ED-9FA4-92C8A10929F7}">
      <dsp:nvSpPr>
        <dsp:cNvPr id="0" name=""/>
        <dsp:cNvSpPr/>
      </dsp:nvSpPr>
      <dsp:spPr>
        <a:xfrm>
          <a:off x="995352" y="1187371"/>
          <a:ext cx="7536200" cy="593359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0979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Реализация мероприятий перечня проектов народные инициативы </a:t>
          </a:r>
          <a:endParaRPr lang="ru-RU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95352" y="1187371"/>
        <a:ext cx="7536200" cy="593359"/>
      </dsp:txXfrm>
    </dsp:sp>
    <dsp:sp modelId="{041D600E-CBF9-45CB-B1E2-9580F9A12C0F}">
      <dsp:nvSpPr>
        <dsp:cNvPr id="0" name=""/>
        <dsp:cNvSpPr/>
      </dsp:nvSpPr>
      <dsp:spPr>
        <a:xfrm>
          <a:off x="624502" y="1113201"/>
          <a:ext cx="741699" cy="7416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581B9C-525E-4DB1-A1CD-C08972328B2F}">
      <dsp:nvSpPr>
        <dsp:cNvPr id="0" name=""/>
        <dsp:cNvSpPr/>
      </dsp:nvSpPr>
      <dsp:spPr>
        <a:xfrm>
          <a:off x="1289812" y="2077280"/>
          <a:ext cx="7241741" cy="593359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0979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Выявление и оценка объектов накопленного вреда окружающей среде и организация работ по ликвидации накопленного вреда окружающей среде по объекту: «Несанкционированная свалка в пади Талая г. Слюдянки</a:t>
          </a:r>
        </a:p>
      </dsp:txBody>
      <dsp:txXfrm>
        <a:off x="1289812" y="2077280"/>
        <a:ext cx="7241741" cy="593359"/>
      </dsp:txXfrm>
    </dsp:sp>
    <dsp:sp modelId="{B3148A10-364D-40F8-ACF4-A71FADA2FBF4}">
      <dsp:nvSpPr>
        <dsp:cNvPr id="0" name=""/>
        <dsp:cNvSpPr/>
      </dsp:nvSpPr>
      <dsp:spPr>
        <a:xfrm>
          <a:off x="918962" y="2003110"/>
          <a:ext cx="741699" cy="7416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0F64F1-476E-4643-841E-3D34770A192A}">
      <dsp:nvSpPr>
        <dsp:cNvPr id="0" name=""/>
        <dsp:cNvSpPr/>
      </dsp:nvSpPr>
      <dsp:spPr>
        <a:xfrm>
          <a:off x="1383830" y="2967841"/>
          <a:ext cx="7147722" cy="593359"/>
        </a:xfrm>
        <a:prstGeom prst="rect">
          <a:avLst/>
        </a:prstGeom>
        <a:solidFill>
          <a:srgbClr val="00B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0979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Внесение изменений в Правила землепользования и застройки Слюдянского муниципального образования. Выполнение инструментально-технического обследования многоквартирных жилых домов  на предмет технического состояния. </a:t>
          </a:r>
        </a:p>
      </dsp:txBody>
      <dsp:txXfrm>
        <a:off x="1383830" y="2967841"/>
        <a:ext cx="7147722" cy="593359"/>
      </dsp:txXfrm>
    </dsp:sp>
    <dsp:sp modelId="{1C1018A0-42F8-43C3-9FBA-70C4F2D62C0E}">
      <dsp:nvSpPr>
        <dsp:cNvPr id="0" name=""/>
        <dsp:cNvSpPr/>
      </dsp:nvSpPr>
      <dsp:spPr>
        <a:xfrm>
          <a:off x="1012980" y="2893671"/>
          <a:ext cx="741699" cy="7416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7C5278-8106-4D95-AC6B-36D9349FD8D5}">
      <dsp:nvSpPr>
        <dsp:cNvPr id="0" name=""/>
        <dsp:cNvSpPr/>
      </dsp:nvSpPr>
      <dsp:spPr>
        <a:xfrm>
          <a:off x="1289812" y="3858402"/>
          <a:ext cx="7241741" cy="593359"/>
        </a:xfrm>
        <a:prstGeom prst="rect">
          <a:avLst/>
        </a:prstGeom>
        <a:solidFill>
          <a:srgbClr val="FFFF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0979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Проектирование, строительство и ввод в эксплуатацию объекта капитального строительства: "Физкультурно-оздоровительный комплекс, расположенный по адресу: Иркутская область, г. Слюдянка, ул. Кутелева, д.24</a:t>
          </a:r>
        </a:p>
      </dsp:txBody>
      <dsp:txXfrm>
        <a:off x="1289812" y="3858402"/>
        <a:ext cx="7241741" cy="593359"/>
      </dsp:txXfrm>
    </dsp:sp>
    <dsp:sp modelId="{187A8228-9AE2-4CC2-AAE2-50013D02B940}">
      <dsp:nvSpPr>
        <dsp:cNvPr id="0" name=""/>
        <dsp:cNvSpPr/>
      </dsp:nvSpPr>
      <dsp:spPr>
        <a:xfrm>
          <a:off x="918962" y="3784232"/>
          <a:ext cx="741699" cy="7416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0661DE-F524-4ED7-8C78-41DAC62FE0A7}">
      <dsp:nvSpPr>
        <dsp:cNvPr id="0" name=""/>
        <dsp:cNvSpPr/>
      </dsp:nvSpPr>
      <dsp:spPr>
        <a:xfrm>
          <a:off x="995352" y="4748311"/>
          <a:ext cx="7536200" cy="593359"/>
        </a:xfrm>
        <a:prstGeom prst="rect">
          <a:avLst/>
        </a:prstGeom>
        <a:solidFill>
          <a:srgbClr val="FFC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0979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по созданию эколого-просветительского парка развлечений и отдыха "Сказки Байкала"(резиденция Байкальского Деда мороза) в городе Слюдянка (Разработка проектно-сметной документации)</a:t>
          </a:r>
        </a:p>
      </dsp:txBody>
      <dsp:txXfrm>
        <a:off x="995352" y="4748311"/>
        <a:ext cx="7536200" cy="593359"/>
      </dsp:txXfrm>
    </dsp:sp>
    <dsp:sp modelId="{6C3327B7-064B-483B-94EE-404DB1A521E2}">
      <dsp:nvSpPr>
        <dsp:cNvPr id="0" name=""/>
        <dsp:cNvSpPr/>
      </dsp:nvSpPr>
      <dsp:spPr>
        <a:xfrm>
          <a:off x="624502" y="4674141"/>
          <a:ext cx="741699" cy="7416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33293C-652F-4988-9A6B-9D7F14ABE44E}">
      <dsp:nvSpPr>
        <dsp:cNvPr id="0" name=""/>
        <dsp:cNvSpPr/>
      </dsp:nvSpPr>
      <dsp:spPr>
        <a:xfrm>
          <a:off x="458012" y="5530700"/>
          <a:ext cx="8073540" cy="809704"/>
        </a:xfrm>
        <a:prstGeom prst="rect">
          <a:avLst/>
        </a:prstGeom>
        <a:solidFill>
          <a:srgbClr val="FF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0979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Благоустройство дворовых территорий:                                                                                                             1) г. Слюдянка ул. Захарова, д. 17, д. 19                                                                                                                  2) г. Слюдянка, ул.  Ленинградская д.2А, ул. Советская, д. 54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Благоустройство общественной территории: парка "Железнодорожник"</a:t>
          </a:r>
        </a:p>
      </dsp:txBody>
      <dsp:txXfrm>
        <a:off x="458012" y="5530700"/>
        <a:ext cx="8073540" cy="809704"/>
      </dsp:txXfrm>
    </dsp:sp>
    <dsp:sp modelId="{21D5C0F2-425E-47B5-8C5A-C59A0DC7167D}">
      <dsp:nvSpPr>
        <dsp:cNvPr id="0" name=""/>
        <dsp:cNvSpPr/>
      </dsp:nvSpPr>
      <dsp:spPr>
        <a:xfrm>
          <a:off x="87162" y="5564702"/>
          <a:ext cx="741699" cy="7416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0.39243</cdr:x>
      <cdr:y>0.90506</cdr:y>
    </cdr:from>
    <cdr:to>
      <cdr:x>0.50816</cdr:x>
      <cdr:y>1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3401004" y="5018210"/>
          <a:ext cx="1002988" cy="5264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2024 </a:t>
          </a:r>
          <a:r>
            <a: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год</a:t>
          </a:r>
        </a:p>
        <a:p xmlns:a="http://schemas.openxmlformats.org/drawingml/2006/main">
          <a:pPr algn="ctr"/>
          <a:r>
            <a: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(прогноз)</a:t>
          </a:r>
        </a:p>
      </cdr:txBody>
    </cdr:sp>
  </cdr:relSizeAnchor>
  <cdr:relSizeAnchor xmlns:cdr="http://schemas.openxmlformats.org/drawingml/2006/chartDrawing">
    <cdr:from>
      <cdr:x>0.5733</cdr:x>
      <cdr:y>0.90552</cdr:y>
    </cdr:from>
    <cdr:to>
      <cdr:x>0.69625</cdr:x>
      <cdr:y>1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4968552" y="5020762"/>
          <a:ext cx="1065561" cy="5238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2025 год</a:t>
          </a:r>
        </a:p>
        <a:p xmlns:a="http://schemas.openxmlformats.org/drawingml/2006/main">
          <a:pPr algn="ctr"/>
          <a:r>
            <a: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(прогноз)</a:t>
          </a:r>
        </a:p>
      </cdr:txBody>
    </cdr:sp>
  </cdr:relSizeAnchor>
  <cdr:relSizeAnchor xmlns:cdr="http://schemas.openxmlformats.org/drawingml/2006/chartDrawing">
    <cdr:from>
      <cdr:x>0.03323</cdr:x>
      <cdr:y>0.91254</cdr:y>
    </cdr:from>
    <cdr:to>
      <cdr:x>0.14777</cdr:x>
      <cdr:y>1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288032" y="4993949"/>
          <a:ext cx="992675" cy="4786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2022 год</a:t>
          </a:r>
        </a:p>
        <a:p xmlns:a="http://schemas.openxmlformats.org/drawingml/2006/main">
          <a:pPr algn="ctr"/>
          <a:r>
            <a: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(оценка)</a:t>
          </a:r>
        </a:p>
        <a:p xmlns:a="http://schemas.openxmlformats.org/drawingml/2006/main">
          <a:pPr algn="ctr"/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0.22032</cdr:x>
      <cdr:y>0.02597</cdr:y>
    </cdr:from>
    <cdr:to>
      <cdr:x>0.34789</cdr:x>
      <cdr:y>0.09656</cdr:y>
    </cdr:to>
    <cdr:sp macro="" textlink="">
      <cdr:nvSpPr>
        <cdr:cNvPr id="9" name="Овал 8"/>
        <cdr:cNvSpPr/>
      </cdr:nvSpPr>
      <cdr:spPr>
        <a:xfrm xmlns:a="http://schemas.openxmlformats.org/drawingml/2006/main">
          <a:off x="1909434" y="144018"/>
          <a:ext cx="1105601" cy="391394"/>
        </a:xfrm>
        <a:prstGeom xmlns:a="http://schemas.openxmlformats.org/drawingml/2006/main" prst="ellipse">
          <a:avLst/>
        </a:prstGeom>
        <a:solidFill xmlns:a="http://schemas.openxmlformats.org/drawingml/2006/main">
          <a:srgbClr val="FFFF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r>
            <a: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324 336</a:t>
          </a:r>
        </a:p>
      </cdr:txBody>
    </cdr:sp>
  </cdr:relSizeAnchor>
  <cdr:relSizeAnchor xmlns:cdr="http://schemas.openxmlformats.org/drawingml/2006/chartDrawing">
    <cdr:from>
      <cdr:x>0.39051</cdr:x>
      <cdr:y>0.48052</cdr:y>
    </cdr:from>
    <cdr:to>
      <cdr:x>0.51514</cdr:x>
      <cdr:y>0.56287</cdr:y>
    </cdr:to>
    <cdr:sp macro="" textlink="">
      <cdr:nvSpPr>
        <cdr:cNvPr id="10" name="Овал 9"/>
        <cdr:cNvSpPr/>
      </cdr:nvSpPr>
      <cdr:spPr>
        <a:xfrm xmlns:a="http://schemas.openxmlformats.org/drawingml/2006/main">
          <a:off x="3384375" y="2664298"/>
          <a:ext cx="1080121" cy="456599"/>
        </a:xfrm>
        <a:prstGeom xmlns:a="http://schemas.openxmlformats.org/drawingml/2006/main" prst="ellipse">
          <a:avLst/>
        </a:prstGeom>
        <a:solidFill xmlns:a="http://schemas.openxmlformats.org/drawingml/2006/main">
          <a:srgbClr val="FFFF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r>
            <a: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115 644</a:t>
          </a:r>
        </a:p>
      </cdr:txBody>
    </cdr:sp>
  </cdr:relSizeAnchor>
  <cdr:relSizeAnchor xmlns:cdr="http://schemas.openxmlformats.org/drawingml/2006/chartDrawing">
    <cdr:from>
      <cdr:x>0.55668</cdr:x>
      <cdr:y>0.48052</cdr:y>
    </cdr:from>
    <cdr:to>
      <cdr:x>0.68131</cdr:x>
      <cdr:y>0.55496</cdr:y>
    </cdr:to>
    <cdr:sp macro="" textlink="">
      <cdr:nvSpPr>
        <cdr:cNvPr id="11" name="Овал 10"/>
        <cdr:cNvSpPr/>
      </cdr:nvSpPr>
      <cdr:spPr>
        <a:xfrm xmlns:a="http://schemas.openxmlformats.org/drawingml/2006/main">
          <a:off x="4824536" y="2664298"/>
          <a:ext cx="1080121" cy="412751"/>
        </a:xfrm>
        <a:prstGeom xmlns:a="http://schemas.openxmlformats.org/drawingml/2006/main" prst="ellipse">
          <a:avLst/>
        </a:prstGeom>
        <a:solidFill xmlns:a="http://schemas.openxmlformats.org/drawingml/2006/main">
          <a:srgbClr val="FFFF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r>
            <a: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118 759</a:t>
          </a:r>
        </a:p>
      </cdr:txBody>
    </cdr:sp>
  </cdr:relSizeAnchor>
  <cdr:relSizeAnchor xmlns:cdr="http://schemas.openxmlformats.org/drawingml/2006/chartDrawing">
    <cdr:from>
      <cdr:x>0.68033</cdr:x>
      <cdr:y>0.64706</cdr:y>
    </cdr:from>
    <cdr:to>
      <cdr:x>0.78525</cdr:x>
      <cdr:y>0.79765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5929354" y="392909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0.14956</cdr:x>
      <cdr:y>0.25974</cdr:y>
    </cdr:from>
    <cdr:to>
      <cdr:x>0.23264</cdr:x>
      <cdr:y>0.29921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96172" y="1440162"/>
          <a:ext cx="720023" cy="2188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050" b="1" dirty="0">
              <a:latin typeface="Times New Roman" panose="02020603050405020304" pitchFamily="18" charset="0"/>
              <a:cs typeface="Times New Roman" panose="02020603050405020304" pitchFamily="18" charset="0"/>
            </a:rPr>
            <a:t>(23,1 %)</a:t>
          </a:r>
        </a:p>
      </cdr:txBody>
    </cdr:sp>
  </cdr:relSizeAnchor>
  <cdr:relSizeAnchor xmlns:cdr="http://schemas.openxmlformats.org/drawingml/2006/chartDrawing">
    <cdr:from>
      <cdr:x>0.31573</cdr:x>
      <cdr:y>0.19481</cdr:y>
    </cdr:from>
    <cdr:to>
      <cdr:x>0.39881</cdr:x>
      <cdr:y>0.23429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736304" y="1080122"/>
          <a:ext cx="720023" cy="2189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(20,6%)</a:t>
          </a:r>
          <a:endParaRPr lang="ru-RU" sz="11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0.4819</cdr:x>
      <cdr:y>0.67532</cdr:y>
    </cdr:from>
    <cdr:to>
      <cdr:x>0.56499</cdr:x>
      <cdr:y>0.71479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4176464" y="3744418"/>
          <a:ext cx="720109" cy="2188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b="1" dirty="0">
              <a:latin typeface="Times New Roman" panose="02020603050405020304" pitchFamily="18" charset="0"/>
              <a:cs typeface="Times New Roman" panose="02020603050405020304" pitchFamily="18" charset="0"/>
            </a:rPr>
            <a:t>(60,0%)</a:t>
          </a:r>
        </a:p>
      </cdr:txBody>
    </cdr:sp>
  </cdr:relSizeAnchor>
  <cdr:relSizeAnchor xmlns:cdr="http://schemas.openxmlformats.org/drawingml/2006/chartDrawing">
    <cdr:from>
      <cdr:x>0.64808</cdr:x>
      <cdr:y>0.66234</cdr:y>
    </cdr:from>
    <cdr:to>
      <cdr:x>0.73117</cdr:x>
      <cdr:y>0.71497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5616624" y="3672410"/>
          <a:ext cx="720109" cy="2918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b="1" dirty="0">
              <a:latin typeface="Times New Roman" panose="02020603050405020304" pitchFamily="18" charset="0"/>
              <a:cs typeface="Times New Roman" panose="02020603050405020304" pitchFamily="18" charset="0"/>
            </a:rPr>
            <a:t>(6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0,2</a:t>
          </a:r>
          <a:r>
            <a:rPr lang="ru-RU" sz="1100" b="1" dirty="0">
              <a:latin typeface="Times New Roman" panose="02020603050405020304" pitchFamily="18" charset="0"/>
              <a:cs typeface="Times New Roman" panose="02020603050405020304" pitchFamily="18" charset="0"/>
            </a:rPr>
            <a:t>%)</a:t>
          </a:r>
        </a:p>
      </cdr:txBody>
    </cdr:sp>
  </cdr:relSizeAnchor>
  <cdr:relSizeAnchor xmlns:cdr="http://schemas.openxmlformats.org/drawingml/2006/chartDrawing">
    <cdr:from>
      <cdr:x>0.15371</cdr:x>
      <cdr:y>0.33766</cdr:y>
    </cdr:from>
    <cdr:to>
      <cdr:x>0.22848</cdr:x>
      <cdr:y>0.37714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1332182" y="1872210"/>
          <a:ext cx="648004" cy="2189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1,5</a:t>
          </a:r>
          <a:r>
            <a:rPr lang="ru-RU" sz="1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%)</a:t>
          </a:r>
        </a:p>
      </cdr:txBody>
    </cdr:sp>
  </cdr:relSizeAnchor>
  <cdr:relSizeAnchor xmlns:cdr="http://schemas.openxmlformats.org/drawingml/2006/chartDrawing">
    <cdr:from>
      <cdr:x>0.31573</cdr:x>
      <cdr:y>0.25974</cdr:y>
    </cdr:from>
    <cdr:to>
      <cdr:x>0.3905</cdr:x>
      <cdr:y>0.29921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2736304" y="1440162"/>
          <a:ext cx="648003" cy="2188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b="1" dirty="0">
              <a:latin typeface="Times New Roman" panose="02020603050405020304" pitchFamily="18" charset="0"/>
              <a:cs typeface="Times New Roman" panose="02020603050405020304" pitchFamily="18" charset="0"/>
            </a:rPr>
            <a:t>(2,8%)</a:t>
          </a:r>
        </a:p>
      </cdr:txBody>
    </cdr:sp>
  </cdr:relSizeAnchor>
  <cdr:relSizeAnchor xmlns:cdr="http://schemas.openxmlformats.org/drawingml/2006/chartDrawing">
    <cdr:from>
      <cdr:x>0.4819</cdr:x>
      <cdr:y>0.74026</cdr:y>
    </cdr:from>
    <cdr:to>
      <cdr:x>0.55668</cdr:x>
      <cdr:y>0.77974</cdr:y>
    </cdr:to>
    <cdr:sp macro="" textlink="">
      <cdr:nvSpPr>
        <cdr:cNvPr id="17" name="TextBox 16"/>
        <cdr:cNvSpPr txBox="1"/>
      </cdr:nvSpPr>
      <cdr:spPr>
        <a:xfrm xmlns:a="http://schemas.openxmlformats.org/drawingml/2006/main">
          <a:off x="4176464" y="4104458"/>
          <a:ext cx="648090" cy="2189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(3</a:t>
          </a:r>
          <a:r>
            <a:rPr lang="ru-RU" sz="1100" b="1" dirty="0">
              <a:latin typeface="Times New Roman" panose="02020603050405020304" pitchFamily="18" charset="0"/>
              <a:cs typeface="Times New Roman" panose="02020603050405020304" pitchFamily="18" charset="0"/>
            </a:rPr>
            <a:t>,7%)</a:t>
          </a:r>
        </a:p>
      </cdr:txBody>
    </cdr:sp>
  </cdr:relSizeAnchor>
  <cdr:relSizeAnchor xmlns:cdr="http://schemas.openxmlformats.org/drawingml/2006/chartDrawing">
    <cdr:from>
      <cdr:x>0.64808</cdr:x>
      <cdr:y>0.73392</cdr:y>
    </cdr:from>
    <cdr:to>
      <cdr:x>0.72286</cdr:x>
      <cdr:y>0.78655</cdr:y>
    </cdr:to>
    <cdr:sp macro="" textlink="">
      <cdr:nvSpPr>
        <cdr:cNvPr id="18" name="TextBox 17"/>
        <cdr:cNvSpPr txBox="1"/>
      </cdr:nvSpPr>
      <cdr:spPr>
        <a:xfrm xmlns:a="http://schemas.openxmlformats.org/drawingml/2006/main">
          <a:off x="5616624" y="4069300"/>
          <a:ext cx="648089" cy="2918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b="1" dirty="0">
              <a:latin typeface="Times New Roman" panose="02020603050405020304" pitchFamily="18" charset="0"/>
              <a:cs typeface="Times New Roman" panose="02020603050405020304" pitchFamily="18" charset="0"/>
            </a:rPr>
            <a:t>(3,6%)</a:t>
          </a:r>
        </a:p>
      </cdr:txBody>
    </cdr:sp>
  </cdr:relSizeAnchor>
  <cdr:relSizeAnchor xmlns:cdr="http://schemas.openxmlformats.org/drawingml/2006/chartDrawing">
    <cdr:from>
      <cdr:x>0.14956</cdr:x>
      <cdr:y>0.61626</cdr:y>
    </cdr:from>
    <cdr:to>
      <cdr:x>0.23264</cdr:x>
      <cdr:y>0.65573</cdr:y>
    </cdr:to>
    <cdr:sp macro="" textlink="">
      <cdr:nvSpPr>
        <cdr:cNvPr id="19" name="TextBox 18"/>
        <cdr:cNvSpPr txBox="1"/>
      </cdr:nvSpPr>
      <cdr:spPr>
        <a:xfrm xmlns:a="http://schemas.openxmlformats.org/drawingml/2006/main">
          <a:off x="1296172" y="3416927"/>
          <a:ext cx="720023" cy="2188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b="1" dirty="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75,4</a:t>
          </a:r>
          <a:r>
            <a:rPr lang="ru-RU" sz="1100" b="1" dirty="0">
              <a:latin typeface="Times New Roman" panose="02020603050405020304" pitchFamily="18" charset="0"/>
              <a:cs typeface="Times New Roman" panose="02020603050405020304" pitchFamily="18" charset="0"/>
            </a:rPr>
            <a:t>%)</a:t>
          </a:r>
        </a:p>
      </cdr:txBody>
    </cdr:sp>
  </cdr:relSizeAnchor>
  <cdr:relSizeAnchor xmlns:cdr="http://schemas.openxmlformats.org/drawingml/2006/chartDrawing">
    <cdr:from>
      <cdr:x>0.31573</cdr:x>
      <cdr:y>0.57143</cdr:y>
    </cdr:from>
    <cdr:to>
      <cdr:x>0.39881</cdr:x>
      <cdr:y>0.61091</cdr:y>
    </cdr:to>
    <cdr:sp macro="" textlink="">
      <cdr:nvSpPr>
        <cdr:cNvPr id="20" name="TextBox 19"/>
        <cdr:cNvSpPr txBox="1"/>
      </cdr:nvSpPr>
      <cdr:spPr>
        <a:xfrm xmlns:a="http://schemas.openxmlformats.org/drawingml/2006/main">
          <a:off x="2736304" y="3168354"/>
          <a:ext cx="720023" cy="2189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b="1" dirty="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76,6</a:t>
          </a:r>
          <a:r>
            <a:rPr lang="ru-RU" sz="1100" b="1" dirty="0">
              <a:latin typeface="Times New Roman" panose="02020603050405020304" pitchFamily="18" charset="0"/>
              <a:cs typeface="Times New Roman" panose="02020603050405020304" pitchFamily="18" charset="0"/>
            </a:rPr>
            <a:t>%)</a:t>
          </a:r>
        </a:p>
      </cdr:txBody>
    </cdr:sp>
  </cdr:relSizeAnchor>
  <cdr:relSizeAnchor xmlns:cdr="http://schemas.openxmlformats.org/drawingml/2006/chartDrawing">
    <cdr:from>
      <cdr:x>0.4819</cdr:x>
      <cdr:y>0.8052</cdr:y>
    </cdr:from>
    <cdr:to>
      <cdr:x>0.56498</cdr:x>
      <cdr:y>0.84468</cdr:y>
    </cdr:to>
    <cdr:sp macro="" textlink="">
      <cdr:nvSpPr>
        <cdr:cNvPr id="21" name="TextBox 20"/>
        <cdr:cNvSpPr txBox="1"/>
      </cdr:nvSpPr>
      <cdr:spPr>
        <a:xfrm xmlns:a="http://schemas.openxmlformats.org/drawingml/2006/main">
          <a:off x="4176464" y="4464500"/>
          <a:ext cx="720023" cy="2189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b="1" dirty="0">
              <a:latin typeface="Times New Roman" panose="02020603050405020304" pitchFamily="18" charset="0"/>
              <a:cs typeface="Times New Roman" panose="02020603050405020304" pitchFamily="18" charset="0"/>
            </a:rPr>
            <a:t>(36,3%)</a:t>
          </a:r>
        </a:p>
      </cdr:txBody>
    </cdr:sp>
  </cdr:relSizeAnchor>
  <cdr:relSizeAnchor xmlns:cdr="http://schemas.openxmlformats.org/drawingml/2006/chartDrawing">
    <cdr:from>
      <cdr:x>0.64808</cdr:x>
      <cdr:y>0.79272</cdr:y>
    </cdr:from>
    <cdr:to>
      <cdr:x>0.73117</cdr:x>
      <cdr:y>0.84535</cdr:y>
    </cdr:to>
    <cdr:sp macro="" textlink="">
      <cdr:nvSpPr>
        <cdr:cNvPr id="22" name="TextBox 21"/>
        <cdr:cNvSpPr txBox="1"/>
      </cdr:nvSpPr>
      <cdr:spPr>
        <a:xfrm xmlns:a="http://schemas.openxmlformats.org/drawingml/2006/main">
          <a:off x="5616624" y="4395305"/>
          <a:ext cx="720109" cy="2918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b="1" dirty="0">
              <a:latin typeface="Times New Roman" panose="02020603050405020304" pitchFamily="18" charset="0"/>
              <a:cs typeface="Times New Roman" panose="02020603050405020304" pitchFamily="18" charset="0"/>
            </a:rPr>
            <a:t>(36,2%)</a:t>
          </a:r>
        </a:p>
      </cdr:txBody>
    </cdr:sp>
  </cdr:relSizeAnchor>
  <cdr:relSizeAnchor xmlns:cdr="http://schemas.openxmlformats.org/drawingml/2006/chartDrawing">
    <cdr:from>
      <cdr:x>0.21603</cdr:x>
      <cdr:y>0.90506</cdr:y>
    </cdr:from>
    <cdr:to>
      <cdr:x>0.33176</cdr:x>
      <cdr:y>1</cdr:y>
    </cdr:to>
    <cdr:sp macro="" textlink="">
      <cdr:nvSpPr>
        <cdr:cNvPr id="23" name="TextBox 1">
          <a:extLst xmlns:a="http://schemas.openxmlformats.org/drawingml/2006/main">
            <a:ext uri="{FF2B5EF4-FFF2-40B4-BE49-F238E27FC236}">
              <a16:creationId xmlns:a16="http://schemas.microsoft.com/office/drawing/2014/main" id="{7CAB088B-6EEC-4423-97BE-2E692A1176AF}"/>
            </a:ext>
          </a:extLst>
        </cdr:cNvPr>
        <cdr:cNvSpPr txBox="1"/>
      </cdr:nvSpPr>
      <cdr:spPr>
        <a:xfrm xmlns:a="http://schemas.openxmlformats.org/drawingml/2006/main">
          <a:off x="1872208" y="5018210"/>
          <a:ext cx="1002988" cy="5264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2023 год</a:t>
          </a:r>
        </a:p>
        <a:p xmlns:a="http://schemas.openxmlformats.org/drawingml/2006/main">
          <a:pPr algn="ctr"/>
          <a:r>
            <a: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(прогноз)</a:t>
          </a: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0.59078</cdr:x>
      <cdr:y>0.27404</cdr:y>
    </cdr:from>
    <cdr:to>
      <cdr:x>0.65096</cdr:x>
      <cdr:y>0.46072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534544" y="951384"/>
          <a:ext cx="360040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0.41219</cdr:x>
      <cdr:y>0.53337</cdr:y>
    </cdr:from>
    <cdr:to>
      <cdr:x>0.51633</cdr:x>
      <cdr:y>0.6</cdr:y>
    </cdr:to>
    <cdr:sp macro="" textlink="">
      <cdr:nvSpPr>
        <cdr:cNvPr id="3" name="Овал 2"/>
        <cdr:cNvSpPr/>
      </cdr:nvSpPr>
      <cdr:spPr>
        <a:xfrm xmlns:a="http://schemas.openxmlformats.org/drawingml/2006/main">
          <a:off x="3532034" y="2688483"/>
          <a:ext cx="892370" cy="335853"/>
        </a:xfrm>
        <a:prstGeom xmlns:a="http://schemas.openxmlformats.org/drawingml/2006/main" prst="ellipse">
          <a:avLst/>
        </a:prstGeom>
        <a:solidFill xmlns:a="http://schemas.openxmlformats.org/drawingml/2006/main">
          <a:srgbClr val="00B0F0"/>
        </a:solidFill>
      </cdr:spPr>
      <cdr:style>
        <a:lnRef xmlns:a="http://schemas.openxmlformats.org/drawingml/2006/main" idx="2">
          <a:schemeClr val="accent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0.42321</cdr:x>
      <cdr:y>0.54043</cdr:y>
    </cdr:from>
    <cdr:to>
      <cdr:x>0.5</cdr:x>
      <cdr:y>0.59779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626466" y="2724088"/>
          <a:ext cx="658010" cy="2891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42 013</a:t>
          </a: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0.15588</cdr:x>
      <cdr:y>0.2253</cdr:y>
    </cdr:from>
    <cdr:to>
      <cdr:x>0.37255</cdr:x>
      <cdr:y>0.3389</cdr:y>
    </cdr:to>
    <cdr:sp macro="" textlink="">
      <cdr:nvSpPr>
        <cdr:cNvPr id="3" name="TextBox 8">
          <a:extLst xmlns:a="http://schemas.openxmlformats.org/drawingml/2006/main">
            <a:ext uri="{FF2B5EF4-FFF2-40B4-BE49-F238E27FC236}">
              <a16:creationId xmlns:a16="http://schemas.microsoft.com/office/drawing/2014/main" id="{51A6FEB5-183F-4E1D-A808-EFD856AD5620}"/>
            </a:ext>
          </a:extLst>
        </cdr:cNvPr>
        <cdr:cNvSpPr txBox="1"/>
      </cdr:nvSpPr>
      <cdr:spPr>
        <a:xfrm xmlns:a="http://schemas.openxmlformats.org/drawingml/2006/main">
          <a:off x="1346944" y="915615"/>
          <a:ext cx="1872208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(Софинансирование из областного бюджета)</a:t>
          </a: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0.15</cdr:x>
      <cdr:y>0.2128</cdr:y>
    </cdr:from>
    <cdr:to>
      <cdr:x>0.36667</cdr:x>
      <cdr:y>0.3264</cdr:y>
    </cdr:to>
    <cdr:sp macro="" textlink="">
      <cdr:nvSpPr>
        <cdr:cNvPr id="2" name="TextBox 8">
          <a:extLst xmlns:a="http://schemas.openxmlformats.org/drawingml/2006/main">
            <a:ext uri="{FF2B5EF4-FFF2-40B4-BE49-F238E27FC236}">
              <a16:creationId xmlns:a16="http://schemas.microsoft.com/office/drawing/2014/main" id="{4B99EF10-C8B5-4884-A5FD-4416E82C92E1}"/>
            </a:ext>
          </a:extLst>
        </cdr:cNvPr>
        <cdr:cNvSpPr txBox="1"/>
      </cdr:nvSpPr>
      <cdr:spPr>
        <a:xfrm xmlns:a="http://schemas.openxmlformats.org/drawingml/2006/main">
          <a:off x="1296144" y="864815"/>
          <a:ext cx="1872208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(Софинансирование из областного бюджета)</a:t>
          </a: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0.85363</cdr:x>
      <cdr:y>0.22187</cdr:y>
    </cdr:from>
    <cdr:to>
      <cdr:x>0.96296</cdr:x>
      <cdr:y>0.40485</cdr:y>
    </cdr:to>
    <cdr:cxnSp macro="">
      <cdr:nvCxnSpPr>
        <cdr:cNvPr id="3" name="Прямая соединительная линия 2">
          <a:extLst xmlns:a="http://schemas.openxmlformats.org/drawingml/2006/main">
            <a:ext uri="{FF2B5EF4-FFF2-40B4-BE49-F238E27FC236}">
              <a16:creationId xmlns:a16="http://schemas.microsoft.com/office/drawing/2014/main" id="{6D6DAA26-1789-4010-BBC0-80169BD1C8F3}"/>
            </a:ext>
          </a:extLst>
        </cdr:cNvPr>
        <cdr:cNvCxnSpPr/>
      </cdr:nvCxnSpPr>
      <cdr:spPr>
        <a:xfrm xmlns:a="http://schemas.openxmlformats.org/drawingml/2006/main">
          <a:off x="7139136" y="1108720"/>
          <a:ext cx="914400" cy="91440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0.25926</cdr:x>
      <cdr:y>0.40816</cdr:y>
    </cdr:from>
    <cdr:to>
      <cdr:x>0.45027</cdr:x>
      <cdr:y>0.5034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16224" y="1440160"/>
          <a:ext cx="1485469" cy="3360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300" b="1" dirty="0">
              <a:latin typeface="Times New Roman" pitchFamily="18" charset="0"/>
              <a:cs typeface="Times New Roman" pitchFamily="18" charset="0"/>
            </a:rPr>
            <a:t>45 811 (60%)</a:t>
          </a:r>
        </a:p>
      </cdr:txBody>
    </cdr:sp>
  </cdr:relSizeAnchor>
  <cdr:relSizeAnchor xmlns:cdr="http://schemas.openxmlformats.org/drawingml/2006/chartDrawing">
    <cdr:from>
      <cdr:x>0.12037</cdr:x>
      <cdr:y>0.26531</cdr:y>
    </cdr:from>
    <cdr:to>
      <cdr:x>0.22222</cdr:x>
      <cdr:y>0.34694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936104" y="936104"/>
          <a:ext cx="79208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0.1926</cdr:x>
      <cdr:y>0.22732</cdr:y>
    </cdr:from>
    <cdr:to>
      <cdr:x>0.2331</cdr:x>
      <cdr:y>0.41098</cdr:y>
    </cdr:to>
    <cdr:sp macro="" textlink="">
      <cdr:nvSpPr>
        <cdr:cNvPr id="4" name="TextBox 3"/>
        <cdr:cNvSpPr txBox="1"/>
      </cdr:nvSpPr>
      <cdr:spPr>
        <a:xfrm xmlns:a="http://schemas.openxmlformats.org/drawingml/2006/main" rot="4267241">
          <a:off x="1340479" y="936687"/>
          <a:ext cx="629664" cy="3149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900" b="1" dirty="0">
              <a:latin typeface="Times New Roman" pitchFamily="18" charset="0"/>
              <a:cs typeface="Times New Roman" pitchFamily="18" charset="0"/>
            </a:rPr>
            <a:t>4 600 (6%)</a:t>
          </a:r>
        </a:p>
      </cdr:txBody>
    </cdr:sp>
  </cdr:relSizeAnchor>
  <cdr:relSizeAnchor xmlns:cdr="http://schemas.openxmlformats.org/drawingml/2006/chartDrawing">
    <cdr:from>
      <cdr:x>0.04777</cdr:x>
      <cdr:y>0.3477</cdr:y>
    </cdr:from>
    <cdr:to>
      <cdr:x>0.18893</cdr:x>
      <cdr:y>0.42933</cdr:y>
    </cdr:to>
    <cdr:sp macro="" textlink="">
      <cdr:nvSpPr>
        <cdr:cNvPr id="5" name="TextBox 4"/>
        <cdr:cNvSpPr txBox="1"/>
      </cdr:nvSpPr>
      <cdr:spPr>
        <a:xfrm xmlns:a="http://schemas.openxmlformats.org/drawingml/2006/main" rot="445795">
          <a:off x="371520" y="1192072"/>
          <a:ext cx="1097782" cy="2798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>
              <a:latin typeface="Times New Roman" pitchFamily="18" charset="0"/>
              <a:cs typeface="Times New Roman" pitchFamily="18" charset="0"/>
            </a:rPr>
            <a:t>13 420 (18/%)</a:t>
          </a:r>
        </a:p>
      </cdr:txBody>
    </cdr:sp>
  </cdr:relSizeAnchor>
  <cdr:relSizeAnchor xmlns:cdr="http://schemas.openxmlformats.org/drawingml/2006/chartDrawing">
    <cdr:from>
      <cdr:x>0.05912</cdr:x>
      <cdr:y>0.46766</cdr:y>
    </cdr:from>
    <cdr:to>
      <cdr:x>0.19025</cdr:x>
      <cdr:y>0.56971</cdr:y>
    </cdr:to>
    <cdr:sp macro="" textlink="">
      <cdr:nvSpPr>
        <cdr:cNvPr id="6" name="TextBox 5"/>
        <cdr:cNvSpPr txBox="1"/>
      </cdr:nvSpPr>
      <cdr:spPr>
        <a:xfrm xmlns:a="http://schemas.openxmlformats.org/drawingml/2006/main" rot="20212605">
          <a:off x="459783" y="1603334"/>
          <a:ext cx="1019780" cy="3498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>
              <a:latin typeface="Times New Roman" pitchFamily="18" charset="0"/>
              <a:cs typeface="Times New Roman" pitchFamily="18" charset="0"/>
            </a:rPr>
            <a:t>7 608 (10%)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0.25926</cdr:x>
      <cdr:y>0.40816</cdr:y>
    </cdr:from>
    <cdr:to>
      <cdr:x>0.45027</cdr:x>
      <cdr:y>0.5034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16224" y="1440160"/>
          <a:ext cx="1485469" cy="3360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300" b="1" dirty="0">
              <a:latin typeface="Times New Roman" pitchFamily="18" charset="0"/>
              <a:cs typeface="Times New Roman" pitchFamily="18" charset="0"/>
            </a:rPr>
            <a:t>47 452 (64%)</a:t>
          </a:r>
        </a:p>
      </cdr:txBody>
    </cdr:sp>
  </cdr:relSizeAnchor>
  <cdr:relSizeAnchor xmlns:cdr="http://schemas.openxmlformats.org/drawingml/2006/chartDrawing">
    <cdr:from>
      <cdr:x>0.12612</cdr:x>
      <cdr:y>0.26298</cdr:y>
    </cdr:from>
    <cdr:to>
      <cdr:x>0.22797</cdr:x>
      <cdr:y>0.34461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944471" y="1014531"/>
          <a:ext cx="762737" cy="3149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0.08023</cdr:x>
      <cdr:y>0.33262</cdr:y>
    </cdr:from>
    <cdr:to>
      <cdr:x>0.22139</cdr:x>
      <cdr:y>0.41425</cdr:y>
    </cdr:to>
    <cdr:sp macro="" textlink="">
      <cdr:nvSpPr>
        <cdr:cNvPr id="5" name="TextBox 4"/>
        <cdr:cNvSpPr txBox="1"/>
      </cdr:nvSpPr>
      <cdr:spPr>
        <a:xfrm xmlns:a="http://schemas.openxmlformats.org/drawingml/2006/main" rot="878741">
          <a:off x="600852" y="1283200"/>
          <a:ext cx="1057123" cy="3149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>
              <a:latin typeface="Times New Roman" pitchFamily="18" charset="0"/>
              <a:cs typeface="Times New Roman" pitchFamily="18" charset="0"/>
            </a:rPr>
            <a:t>13 420 (18%)</a:t>
          </a:r>
        </a:p>
      </cdr:txBody>
    </cdr:sp>
  </cdr:relSizeAnchor>
  <cdr:relSizeAnchor xmlns:cdr="http://schemas.openxmlformats.org/drawingml/2006/chartDrawing">
    <cdr:from>
      <cdr:x>0.0472</cdr:x>
      <cdr:y>0.42937</cdr:y>
    </cdr:from>
    <cdr:to>
      <cdr:x>0.20365</cdr:x>
      <cdr:y>0.53142</cdr:y>
    </cdr:to>
    <cdr:sp macro="" textlink="">
      <cdr:nvSpPr>
        <cdr:cNvPr id="6" name="TextBox 5"/>
        <cdr:cNvSpPr txBox="1"/>
      </cdr:nvSpPr>
      <cdr:spPr>
        <a:xfrm xmlns:a="http://schemas.openxmlformats.org/drawingml/2006/main" rot="21069743">
          <a:off x="353489" y="1656431"/>
          <a:ext cx="1171638" cy="3936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>
              <a:latin typeface="Times New Roman" pitchFamily="18" charset="0"/>
              <a:cs typeface="Times New Roman" pitchFamily="18" charset="0"/>
            </a:rPr>
            <a:t>8 461 (12%)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0.25926</cdr:x>
      <cdr:y>0.40816</cdr:y>
    </cdr:from>
    <cdr:to>
      <cdr:x>0.45027</cdr:x>
      <cdr:y>0.5034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16224" y="1440160"/>
          <a:ext cx="1485469" cy="3360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300" b="1" dirty="0">
              <a:latin typeface="Times New Roman" pitchFamily="18" charset="0"/>
              <a:cs typeface="Times New Roman" pitchFamily="18" charset="0"/>
            </a:rPr>
            <a:t>49 111 (64%)</a:t>
          </a:r>
        </a:p>
      </cdr:txBody>
    </cdr:sp>
  </cdr:relSizeAnchor>
  <cdr:relSizeAnchor xmlns:cdr="http://schemas.openxmlformats.org/drawingml/2006/chartDrawing">
    <cdr:from>
      <cdr:x>0.12037</cdr:x>
      <cdr:y>0.26531</cdr:y>
    </cdr:from>
    <cdr:to>
      <cdr:x>0.22222</cdr:x>
      <cdr:y>0.34694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936104" y="936104"/>
          <a:ext cx="79208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0.19006</cdr:x>
      <cdr:y>0.24709</cdr:y>
    </cdr:from>
    <cdr:to>
      <cdr:x>0.23056</cdr:x>
      <cdr:y>0.43077</cdr:y>
    </cdr:to>
    <cdr:sp macro="" textlink="">
      <cdr:nvSpPr>
        <cdr:cNvPr id="4" name="TextBox 3"/>
        <cdr:cNvSpPr txBox="1"/>
      </cdr:nvSpPr>
      <cdr:spPr>
        <a:xfrm xmlns:a="http://schemas.openxmlformats.org/drawingml/2006/main" rot="3730123">
          <a:off x="1220673" y="1155874"/>
          <a:ext cx="708608" cy="3032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900" b="1" dirty="0">
              <a:latin typeface="Times New Roman" pitchFamily="18" charset="0"/>
              <a:cs typeface="Times New Roman" pitchFamily="18" charset="0"/>
            </a:rPr>
            <a:t>4 298  (6%)</a:t>
          </a:r>
        </a:p>
      </cdr:txBody>
    </cdr:sp>
  </cdr:relSizeAnchor>
  <cdr:relSizeAnchor xmlns:cdr="http://schemas.openxmlformats.org/drawingml/2006/chartDrawing">
    <cdr:from>
      <cdr:x>0.08256</cdr:x>
      <cdr:y>0.33601</cdr:y>
    </cdr:from>
    <cdr:to>
      <cdr:x>0.22372</cdr:x>
      <cdr:y>0.41764</cdr:y>
    </cdr:to>
    <cdr:sp macro="" textlink="">
      <cdr:nvSpPr>
        <cdr:cNvPr id="5" name="TextBox 4"/>
        <cdr:cNvSpPr txBox="1"/>
      </cdr:nvSpPr>
      <cdr:spPr>
        <a:xfrm xmlns:a="http://schemas.openxmlformats.org/drawingml/2006/main" rot="1520402">
          <a:off x="618257" y="1296280"/>
          <a:ext cx="1057124" cy="3149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>
              <a:latin typeface="Times New Roman" pitchFamily="18" charset="0"/>
              <a:cs typeface="Times New Roman" pitchFamily="18" charset="0"/>
            </a:rPr>
            <a:t>13 420(18%)</a:t>
          </a:r>
        </a:p>
      </cdr:txBody>
    </cdr:sp>
  </cdr:relSizeAnchor>
  <cdr:relSizeAnchor xmlns:cdr="http://schemas.openxmlformats.org/drawingml/2006/chartDrawing">
    <cdr:from>
      <cdr:x>0.04491</cdr:x>
      <cdr:y>0.41503</cdr:y>
    </cdr:from>
    <cdr:to>
      <cdr:x>0.17604</cdr:x>
      <cdr:y>0.51708</cdr:y>
    </cdr:to>
    <cdr:sp macro="" textlink="">
      <cdr:nvSpPr>
        <cdr:cNvPr id="6" name="TextBox 5"/>
        <cdr:cNvSpPr txBox="1"/>
      </cdr:nvSpPr>
      <cdr:spPr>
        <a:xfrm xmlns:a="http://schemas.openxmlformats.org/drawingml/2006/main" rot="21118774">
          <a:off x="336355" y="1601104"/>
          <a:ext cx="982011" cy="3936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>
              <a:latin typeface="Times New Roman" pitchFamily="18" charset="0"/>
              <a:cs typeface="Times New Roman" pitchFamily="18" charset="0"/>
            </a:rPr>
            <a:t>8 934 (12%)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0.27869</cdr:x>
      <cdr:y>0.05263</cdr:y>
    </cdr:from>
    <cdr:to>
      <cdr:x>0.35246</cdr:x>
      <cdr:y>0.10526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2448272" y="288032"/>
          <a:ext cx="64807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400" b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0.45082</cdr:x>
      <cdr:y>0.07895</cdr:y>
    </cdr:from>
    <cdr:to>
      <cdr:x>0.54098</cdr:x>
      <cdr:y>0.13158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3960440" y="432048"/>
          <a:ext cx="79208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400" b="1" dirty="0">
            <a:solidFill>
              <a:srgbClr val="008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0.66393</cdr:x>
      <cdr:y>0.06579</cdr:y>
    </cdr:from>
    <cdr:to>
      <cdr:x>0.7377</cdr:x>
      <cdr:y>0.11842</cdr:y>
    </cdr:to>
    <cdr:sp macro="" textlink="">
      <cdr:nvSpPr>
        <cdr:cNvPr id="14" name="TextBox 1"/>
        <cdr:cNvSpPr txBox="1"/>
      </cdr:nvSpPr>
      <cdr:spPr>
        <a:xfrm xmlns:a="http://schemas.openxmlformats.org/drawingml/2006/main">
          <a:off x="5832648" y="360040"/>
          <a:ext cx="64807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400" b="1" dirty="0">
            <a:solidFill>
              <a:srgbClr val="008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0.375</cdr:x>
      <cdr:y>0.74699</cdr:y>
    </cdr:from>
    <cdr:to>
      <cdr:x>0.44173</cdr:x>
      <cdr:y>0.79962</cdr:y>
    </cdr:to>
    <cdr:sp macro="" textlink="">
      <cdr:nvSpPr>
        <cdr:cNvPr id="17" name="TextBox 1"/>
        <cdr:cNvSpPr txBox="1"/>
      </cdr:nvSpPr>
      <cdr:spPr>
        <a:xfrm xmlns:a="http://schemas.openxmlformats.org/drawingml/2006/main">
          <a:off x="3428992" y="4429168"/>
          <a:ext cx="610186" cy="3120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0.09375</cdr:x>
      <cdr:y>0.20482</cdr:y>
    </cdr:from>
    <cdr:to>
      <cdr:x>0.19375</cdr:x>
      <cdr:y>0.28916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857250" y="1214447"/>
          <a:ext cx="914400" cy="5000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0.22656</cdr:x>
      <cdr:y>0.25287</cdr:y>
    </cdr:from>
    <cdr:to>
      <cdr:x>0.37344</cdr:x>
      <cdr:y>0.31035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071670" y="1571636"/>
          <a:ext cx="1343028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0.22314</cdr:x>
      <cdr:y>0.09333</cdr:y>
    </cdr:from>
    <cdr:to>
      <cdr:x>0.30128</cdr:x>
      <cdr:y>0.15254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1944216" y="504056"/>
          <a:ext cx="680831" cy="3197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66 869</a:t>
          </a:r>
        </a:p>
      </cdr:txBody>
    </cdr:sp>
  </cdr:relSizeAnchor>
  <cdr:relSizeAnchor xmlns:cdr="http://schemas.openxmlformats.org/drawingml/2006/chartDrawing">
    <cdr:from>
      <cdr:x>0.3719</cdr:x>
      <cdr:y>0.06667</cdr:y>
    </cdr:from>
    <cdr:to>
      <cdr:x>0.45971</cdr:x>
      <cdr:y>0.13196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3240360" y="360040"/>
          <a:ext cx="765086" cy="3526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400" b="1" dirty="0">
              <a:latin typeface="Times New Roman" pitchFamily="18" charset="0"/>
              <a:cs typeface="Times New Roman" pitchFamily="18" charset="0"/>
            </a:rPr>
            <a:t>69 333</a:t>
          </a:r>
        </a:p>
      </cdr:txBody>
    </cdr:sp>
  </cdr:relSizeAnchor>
  <cdr:relSizeAnchor xmlns:cdr="http://schemas.openxmlformats.org/drawingml/2006/chartDrawing">
    <cdr:from>
      <cdr:x>0.5124</cdr:x>
      <cdr:y>0.05333</cdr:y>
    </cdr:from>
    <cdr:to>
      <cdr:x>0.59504</cdr:x>
      <cdr:y>0.10666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4464496" y="288032"/>
          <a:ext cx="720040" cy="2880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400" b="1" dirty="0">
              <a:latin typeface="Times New Roman" pitchFamily="18" charset="0"/>
              <a:cs typeface="Times New Roman" pitchFamily="18" charset="0"/>
            </a:rPr>
            <a:t>71 465</a:t>
          </a:r>
        </a:p>
      </cdr:txBody>
    </cdr:sp>
  </cdr:relSizeAnchor>
  <cdr:relSizeAnchor xmlns:cdr="http://schemas.openxmlformats.org/drawingml/2006/chartDrawing">
    <cdr:from>
      <cdr:x>0.08264</cdr:x>
      <cdr:y>0.10667</cdr:y>
    </cdr:from>
    <cdr:to>
      <cdr:x>0.16528</cdr:x>
      <cdr:y>0.16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20080" y="576064"/>
          <a:ext cx="720039" cy="2880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>
              <a:latin typeface="Times New Roman" pitchFamily="18" charset="0"/>
              <a:cs typeface="Times New Roman" pitchFamily="18" charset="0"/>
            </a:rPr>
            <a:t>64 627</a:t>
          </a:r>
        </a:p>
      </cdr:txBody>
    </cdr:sp>
  </cdr:relSizeAnchor>
  <cdr:relSizeAnchor xmlns:cdr="http://schemas.openxmlformats.org/drawingml/2006/chartDrawing">
    <cdr:from>
      <cdr:x>0.69421</cdr:x>
      <cdr:y>0.04</cdr:y>
    </cdr:from>
    <cdr:to>
      <cdr:x>0.97521</cdr:x>
      <cdr:y>0.34667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048672" y="216024"/>
          <a:ext cx="2448272" cy="16561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Наблюдается умеренный рост в пределах коэффициентов роста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0.47638</cdr:x>
      <cdr:y>0.53125</cdr:y>
    </cdr:from>
    <cdr:to>
      <cdr:x>0.57638</cdr:x>
      <cdr:y>0.57813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355976" y="2448272"/>
          <a:ext cx="914400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0.48425</cdr:x>
      <cdr:y>0.51563</cdr:y>
    </cdr:from>
    <cdr:to>
      <cdr:x>0.58425</cdr:x>
      <cdr:y>0.71404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427984" y="237626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0.44523</cdr:x>
      <cdr:y>0.65513</cdr:y>
    </cdr:from>
    <cdr:to>
      <cdr:x>0.5428</cdr:x>
      <cdr:y>0.71327</cdr:y>
    </cdr:to>
    <cdr:sp macro="" textlink="">
      <cdr:nvSpPr>
        <cdr:cNvPr id="6" name="TextBox 5"/>
        <cdr:cNvSpPr txBox="1"/>
      </cdr:nvSpPr>
      <cdr:spPr>
        <a:xfrm xmlns:a="http://schemas.openxmlformats.org/drawingml/2006/main" rot="20478526">
          <a:off x="3847187" y="3726771"/>
          <a:ext cx="843098" cy="33073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>
              <a:latin typeface="Times New Roman" pitchFamily="18" charset="0"/>
              <a:cs typeface="Times New Roman" pitchFamily="18" charset="0"/>
            </a:rPr>
            <a:t>+3,5%</a:t>
          </a:r>
        </a:p>
      </cdr:txBody>
    </cdr:sp>
  </cdr:relSizeAnchor>
  <cdr:relSizeAnchor xmlns:cdr="http://schemas.openxmlformats.org/drawingml/2006/chartDrawing">
    <cdr:from>
      <cdr:x>0.67325</cdr:x>
      <cdr:y>0.44803</cdr:y>
    </cdr:from>
    <cdr:to>
      <cdr:x>0.77325</cdr:x>
      <cdr:y>0.57342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5915763" y="2377405"/>
          <a:ext cx="878687" cy="6653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0.66127</cdr:x>
      <cdr:y>0.64787</cdr:y>
    </cdr:from>
    <cdr:to>
      <cdr:x>0.75883</cdr:x>
      <cdr:y>0.70601</cdr:y>
    </cdr:to>
    <cdr:sp macro="" textlink="">
      <cdr:nvSpPr>
        <cdr:cNvPr id="8" name="TextBox 7"/>
        <cdr:cNvSpPr txBox="1"/>
      </cdr:nvSpPr>
      <cdr:spPr>
        <a:xfrm xmlns:a="http://schemas.openxmlformats.org/drawingml/2006/main" rot="20600936">
          <a:off x="5714008" y="3685494"/>
          <a:ext cx="843012" cy="33073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>
              <a:latin typeface="Times New Roman" pitchFamily="18" charset="0"/>
              <a:cs typeface="Times New Roman" pitchFamily="18" charset="0"/>
            </a:rPr>
            <a:t>+3,5%</a:t>
          </a:r>
        </a:p>
      </cdr:txBody>
    </cdr:sp>
  </cdr:relSizeAnchor>
  <cdr:relSizeAnchor xmlns:cdr="http://schemas.openxmlformats.org/drawingml/2006/chartDrawing">
    <cdr:from>
      <cdr:x>0.22511</cdr:x>
      <cdr:y>0.64798</cdr:y>
    </cdr:from>
    <cdr:to>
      <cdr:x>0.33011</cdr:x>
      <cdr:y>0.7237</cdr:y>
    </cdr:to>
    <cdr:sp macro="" textlink="">
      <cdr:nvSpPr>
        <cdr:cNvPr id="2" name="TextBox 1"/>
        <cdr:cNvSpPr txBox="1"/>
      </cdr:nvSpPr>
      <cdr:spPr>
        <a:xfrm xmlns:a="http://schemas.openxmlformats.org/drawingml/2006/main" rot="20367015">
          <a:off x="1945167" y="3686120"/>
          <a:ext cx="907300" cy="4307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b="1" dirty="0">
              <a:latin typeface="Times New Roman" pitchFamily="18" charset="0"/>
              <a:cs typeface="Times New Roman" pitchFamily="18" charset="0"/>
            </a:rPr>
            <a:t>+3,5%</a:t>
          </a:r>
        </a:p>
      </cdr:txBody>
    </cdr:sp>
  </cdr:relSizeAnchor>
  <cdr:relSizeAnchor xmlns:cdr="http://schemas.openxmlformats.org/drawingml/2006/chartDrawing">
    <cdr:from>
      <cdr:x>0.225</cdr:x>
      <cdr:y>0.70886</cdr:y>
    </cdr:from>
    <cdr:to>
      <cdr:x>0.33333</cdr:x>
      <cdr:y>0.77215</cdr:y>
    </cdr:to>
    <cdr:cxnSp macro="">
      <cdr:nvCxnSpPr>
        <cdr:cNvPr id="10" name="Прямая со стрелкой 9">
          <a:extLst xmlns:a="http://schemas.openxmlformats.org/drawingml/2006/main">
            <a:ext uri="{FF2B5EF4-FFF2-40B4-BE49-F238E27FC236}">
              <a16:creationId xmlns:a16="http://schemas.microsoft.com/office/drawing/2014/main" id="{24BA91EC-9091-48DF-9E30-BB82AA821066}"/>
            </a:ext>
          </a:extLst>
        </cdr:cNvPr>
        <cdr:cNvCxnSpPr/>
      </cdr:nvCxnSpPr>
      <cdr:spPr>
        <a:xfrm xmlns:a="http://schemas.openxmlformats.org/drawingml/2006/main" flipV="1">
          <a:off x="1944216" y="4032448"/>
          <a:ext cx="936104" cy="36004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0.43333</cdr:x>
      <cdr:y>0.72152</cdr:y>
    </cdr:from>
    <cdr:to>
      <cdr:x>0.55833</cdr:x>
      <cdr:y>0.77215</cdr:y>
    </cdr:to>
    <cdr:cxnSp macro="">
      <cdr:nvCxnSpPr>
        <cdr:cNvPr id="13" name="Прямая со стрелкой 12">
          <a:extLst xmlns:a="http://schemas.openxmlformats.org/drawingml/2006/main">
            <a:ext uri="{FF2B5EF4-FFF2-40B4-BE49-F238E27FC236}">
              <a16:creationId xmlns:a16="http://schemas.microsoft.com/office/drawing/2014/main" id="{4A924C30-0835-47F1-9CD2-29BE721954AB}"/>
            </a:ext>
          </a:extLst>
        </cdr:cNvPr>
        <cdr:cNvCxnSpPr/>
      </cdr:nvCxnSpPr>
      <cdr:spPr>
        <a:xfrm xmlns:a="http://schemas.openxmlformats.org/drawingml/2006/main" flipV="1">
          <a:off x="3744416" y="4104456"/>
          <a:ext cx="1080120" cy="28803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0.66667</cdr:x>
      <cdr:y>0.70886</cdr:y>
    </cdr:from>
    <cdr:to>
      <cdr:x>0.78333</cdr:x>
      <cdr:y>0.75949</cdr:y>
    </cdr:to>
    <cdr:cxnSp macro="">
      <cdr:nvCxnSpPr>
        <cdr:cNvPr id="16" name="Прямая со стрелкой 15">
          <a:extLst xmlns:a="http://schemas.openxmlformats.org/drawingml/2006/main">
            <a:ext uri="{FF2B5EF4-FFF2-40B4-BE49-F238E27FC236}">
              <a16:creationId xmlns:a16="http://schemas.microsoft.com/office/drawing/2014/main" id="{2A548AF2-9F38-4F49-A3D0-D77D9B193765}"/>
            </a:ext>
          </a:extLst>
        </cdr:cNvPr>
        <cdr:cNvCxnSpPr/>
      </cdr:nvCxnSpPr>
      <cdr:spPr>
        <a:xfrm xmlns:a="http://schemas.openxmlformats.org/drawingml/2006/main" flipV="1">
          <a:off x="5760640" y="4032444"/>
          <a:ext cx="1008083" cy="288036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0.10833</cdr:x>
      <cdr:y>0.11392</cdr:y>
    </cdr:from>
    <cdr:to>
      <cdr:x>0.95</cdr:x>
      <cdr:y>0.68354</cdr:y>
    </cdr:to>
    <cdr:sp macro="" textlink="">
      <cdr:nvSpPr>
        <cdr:cNvPr id="21" name="TextBox 20"/>
        <cdr:cNvSpPr txBox="1"/>
      </cdr:nvSpPr>
      <cdr:spPr>
        <a:xfrm xmlns:a="http://schemas.openxmlformats.org/drawingml/2006/main">
          <a:off x="936104" y="648072"/>
          <a:ext cx="7272808" cy="32403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just"/>
          <a:r>
            <a:rPr lang="ru-RU" sz="1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Положительный темп роста НДФЛ в очередном финансовом году и плановом периоде обусловлен усредненным показателем роста индекса-дефлятора реальной заработной платы, согласно основным показателям сценарных условий Прогноза социально-экономического развития Российской Федерации до 2025 года и коэффициентом роста оплаты труда Прогноза социально-экономического развития Иркутской области на 2023 год и на плановый </a:t>
          </a:r>
          <a:r>
            <a:rPr lang="ru-RU" sz="1400" b="1" i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период 2024 </a:t>
          </a:r>
          <a:r>
            <a:rPr lang="ru-RU" sz="1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и 2025 годов.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0.39763</cdr:x>
      <cdr:y>0.27419</cdr:y>
    </cdr:from>
    <cdr:to>
      <cdr:x>0.49315</cdr:x>
      <cdr:y>0.31774</cdr:y>
    </cdr:to>
    <cdr:sp macro="" textlink="">
      <cdr:nvSpPr>
        <cdr:cNvPr id="32" name="TextBox 6"/>
        <cdr:cNvSpPr txBox="1"/>
      </cdr:nvSpPr>
      <cdr:spPr>
        <a:xfrm xmlns:a="http://schemas.openxmlformats.org/drawingml/2006/main">
          <a:off x="3635896" y="1224136"/>
          <a:ext cx="873434" cy="19442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0.55512</cdr:x>
      <cdr:y>0.29032</cdr:y>
    </cdr:from>
    <cdr:to>
      <cdr:x>0.62863</cdr:x>
      <cdr:y>0.3361</cdr:y>
    </cdr:to>
    <cdr:sp macro="" textlink="">
      <cdr:nvSpPr>
        <cdr:cNvPr id="35" name="TextBox 6"/>
        <cdr:cNvSpPr txBox="1"/>
      </cdr:nvSpPr>
      <cdr:spPr>
        <a:xfrm xmlns:a="http://schemas.openxmlformats.org/drawingml/2006/main">
          <a:off x="5076056" y="1296144"/>
          <a:ext cx="672176" cy="20438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0.72837</cdr:x>
      <cdr:y>0.25806</cdr:y>
    </cdr:from>
    <cdr:to>
      <cdr:x>0.79362</cdr:x>
      <cdr:y>0.29547</cdr:y>
    </cdr:to>
    <cdr:sp macro="" textlink="">
      <cdr:nvSpPr>
        <cdr:cNvPr id="39" name="TextBox 6"/>
        <cdr:cNvSpPr txBox="1"/>
      </cdr:nvSpPr>
      <cdr:spPr>
        <a:xfrm xmlns:a="http://schemas.openxmlformats.org/drawingml/2006/main">
          <a:off x="6660232" y="1152128"/>
          <a:ext cx="596646" cy="16701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0.26562</cdr:x>
      <cdr:y>0.35955</cdr:y>
    </cdr:from>
    <cdr:to>
      <cdr:x>0.33594</cdr:x>
      <cdr:y>0.40449</cdr:y>
    </cdr:to>
    <cdr:sp macro="" textlink="">
      <cdr:nvSpPr>
        <cdr:cNvPr id="44" name="TextBox 43"/>
        <cdr:cNvSpPr txBox="1"/>
      </cdr:nvSpPr>
      <cdr:spPr>
        <a:xfrm xmlns:a="http://schemas.openxmlformats.org/drawingml/2006/main">
          <a:off x="2428829" y="2286017"/>
          <a:ext cx="643006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200" b="1" dirty="0"/>
        </a:p>
      </cdr:txBody>
    </cdr:sp>
  </cdr:relSizeAnchor>
  <cdr:relSizeAnchor xmlns:cdr="http://schemas.openxmlformats.org/drawingml/2006/chartDrawing">
    <cdr:from>
      <cdr:x>0.47656</cdr:x>
      <cdr:y>0.48315</cdr:y>
    </cdr:from>
    <cdr:to>
      <cdr:x>0.53125</cdr:x>
      <cdr:y>0.55056</cdr:y>
    </cdr:to>
    <cdr:sp macro="" textlink="">
      <cdr:nvSpPr>
        <cdr:cNvPr id="45" name="TextBox 44"/>
        <cdr:cNvSpPr txBox="1"/>
      </cdr:nvSpPr>
      <cdr:spPr>
        <a:xfrm xmlns:a="http://schemas.openxmlformats.org/drawingml/2006/main">
          <a:off x="4357686" y="3071834"/>
          <a:ext cx="500066" cy="428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0.46875</cdr:x>
      <cdr:y>0.35955</cdr:y>
    </cdr:from>
    <cdr:to>
      <cdr:x>0.54688</cdr:x>
      <cdr:y>0.41573</cdr:y>
    </cdr:to>
    <cdr:sp macro="" textlink="">
      <cdr:nvSpPr>
        <cdr:cNvPr id="46" name="TextBox 45"/>
        <cdr:cNvSpPr txBox="1"/>
      </cdr:nvSpPr>
      <cdr:spPr>
        <a:xfrm xmlns:a="http://schemas.openxmlformats.org/drawingml/2006/main">
          <a:off x="4286251" y="2286017"/>
          <a:ext cx="714378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200" b="1" dirty="0"/>
        </a:p>
      </cdr:txBody>
    </cdr:sp>
  </cdr:relSizeAnchor>
  <cdr:relSizeAnchor xmlns:cdr="http://schemas.openxmlformats.org/drawingml/2006/chartDrawing">
    <cdr:from>
      <cdr:x>0.67188</cdr:x>
      <cdr:y>0.49438</cdr:y>
    </cdr:from>
    <cdr:to>
      <cdr:x>0.81875</cdr:x>
      <cdr:y>0.6382</cdr:y>
    </cdr:to>
    <cdr:sp macro="" textlink="">
      <cdr:nvSpPr>
        <cdr:cNvPr id="48" name="TextBox 47"/>
        <cdr:cNvSpPr txBox="1"/>
      </cdr:nvSpPr>
      <cdr:spPr>
        <a:xfrm xmlns:a="http://schemas.openxmlformats.org/drawingml/2006/main">
          <a:off x="6143636" y="3143272"/>
          <a:ext cx="1343028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0.24744</cdr:x>
      <cdr:y>0.49523</cdr:y>
    </cdr:from>
    <cdr:to>
      <cdr:x>0.33628</cdr:x>
      <cdr:y>0.60405</cdr:y>
    </cdr:to>
    <cdr:sp macro="" textlink="">
      <cdr:nvSpPr>
        <cdr:cNvPr id="49" name="TextBox 48"/>
        <cdr:cNvSpPr txBox="1"/>
      </cdr:nvSpPr>
      <cdr:spPr>
        <a:xfrm xmlns:a="http://schemas.openxmlformats.org/drawingml/2006/main" rot="20681182">
          <a:off x="2036359" y="1497735"/>
          <a:ext cx="731131" cy="3291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+5,1%</a:t>
          </a:r>
        </a:p>
      </cdr:txBody>
    </cdr:sp>
  </cdr:relSizeAnchor>
  <cdr:relSizeAnchor xmlns:cdr="http://schemas.openxmlformats.org/drawingml/2006/chartDrawing">
    <cdr:from>
      <cdr:x>0.26562</cdr:x>
      <cdr:y>0.64045</cdr:y>
    </cdr:from>
    <cdr:to>
      <cdr:x>0.33594</cdr:x>
      <cdr:y>0.69663</cdr:y>
    </cdr:to>
    <cdr:sp macro="" textlink="">
      <cdr:nvSpPr>
        <cdr:cNvPr id="51" name="TextBox 50"/>
        <cdr:cNvSpPr txBox="1"/>
      </cdr:nvSpPr>
      <cdr:spPr>
        <a:xfrm xmlns:a="http://schemas.openxmlformats.org/drawingml/2006/main">
          <a:off x="2428829" y="4071966"/>
          <a:ext cx="643006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200" b="1" dirty="0"/>
        </a:p>
      </cdr:txBody>
    </cdr:sp>
  </cdr:relSizeAnchor>
  <cdr:relSizeAnchor xmlns:cdr="http://schemas.openxmlformats.org/drawingml/2006/chartDrawing">
    <cdr:from>
      <cdr:x>0.46875</cdr:x>
      <cdr:y>0.64045</cdr:y>
    </cdr:from>
    <cdr:to>
      <cdr:x>0.55312</cdr:x>
      <cdr:y>0.69663</cdr:y>
    </cdr:to>
    <cdr:sp macro="" textlink="">
      <cdr:nvSpPr>
        <cdr:cNvPr id="52" name="TextBox 51"/>
        <cdr:cNvSpPr txBox="1"/>
      </cdr:nvSpPr>
      <cdr:spPr>
        <a:xfrm xmlns:a="http://schemas.openxmlformats.org/drawingml/2006/main">
          <a:off x="4286250" y="4071967"/>
          <a:ext cx="771479" cy="3571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200" b="1" dirty="0"/>
        </a:p>
      </cdr:txBody>
    </cdr:sp>
  </cdr:relSizeAnchor>
  <cdr:relSizeAnchor xmlns:cdr="http://schemas.openxmlformats.org/drawingml/2006/chartDrawing">
    <cdr:from>
      <cdr:x>0.67188</cdr:x>
      <cdr:y>0.64045</cdr:y>
    </cdr:from>
    <cdr:to>
      <cdr:x>0.76406</cdr:x>
      <cdr:y>0.69663</cdr:y>
    </cdr:to>
    <cdr:sp macro="" textlink="">
      <cdr:nvSpPr>
        <cdr:cNvPr id="53" name="TextBox 52"/>
        <cdr:cNvSpPr txBox="1"/>
      </cdr:nvSpPr>
      <cdr:spPr>
        <a:xfrm xmlns:a="http://schemas.openxmlformats.org/drawingml/2006/main">
          <a:off x="6143671" y="4071966"/>
          <a:ext cx="842894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200" b="1" dirty="0"/>
        </a:p>
      </cdr:txBody>
    </cdr:sp>
  </cdr:relSizeAnchor>
  <cdr:relSizeAnchor xmlns:cdr="http://schemas.openxmlformats.org/drawingml/2006/chartDrawing">
    <cdr:from>
      <cdr:x>0.25249</cdr:x>
      <cdr:y>0.56047</cdr:y>
    </cdr:from>
    <cdr:to>
      <cdr:x>0.34874</cdr:x>
      <cdr:y>0.6319</cdr:y>
    </cdr:to>
    <cdr:cxnSp macro="">
      <cdr:nvCxnSpPr>
        <cdr:cNvPr id="6" name="Прямая со стрелкой 5">
          <a:extLst xmlns:a="http://schemas.openxmlformats.org/drawingml/2006/main">
            <a:ext uri="{FF2B5EF4-FFF2-40B4-BE49-F238E27FC236}">
              <a16:creationId xmlns:a16="http://schemas.microsoft.com/office/drawing/2014/main" id="{042E21A3-ECCF-42F2-92D3-F749DB11B2BF}"/>
            </a:ext>
          </a:extLst>
        </cdr:cNvPr>
        <cdr:cNvCxnSpPr/>
      </cdr:nvCxnSpPr>
      <cdr:spPr>
        <a:xfrm xmlns:a="http://schemas.openxmlformats.org/drawingml/2006/main" flipV="1">
          <a:off x="2077888" y="1695063"/>
          <a:ext cx="792088" cy="216025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0.45374</cdr:x>
      <cdr:y>0.51286</cdr:y>
    </cdr:from>
    <cdr:to>
      <cdr:x>0.54999</cdr:x>
      <cdr:y>0.56047</cdr:y>
    </cdr:to>
    <cdr:cxnSp macro="">
      <cdr:nvCxnSpPr>
        <cdr:cNvPr id="8" name="Прямая со стрелкой 7">
          <a:extLst xmlns:a="http://schemas.openxmlformats.org/drawingml/2006/main">
            <a:ext uri="{FF2B5EF4-FFF2-40B4-BE49-F238E27FC236}">
              <a16:creationId xmlns:a16="http://schemas.microsoft.com/office/drawing/2014/main" id="{9B169AB0-A521-46ED-BD32-43437F38D972}"/>
            </a:ext>
          </a:extLst>
        </cdr:cNvPr>
        <cdr:cNvCxnSpPr/>
      </cdr:nvCxnSpPr>
      <cdr:spPr>
        <a:xfrm xmlns:a="http://schemas.openxmlformats.org/drawingml/2006/main" flipV="1">
          <a:off x="3734072" y="1551048"/>
          <a:ext cx="792088" cy="144015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0.65498</cdr:x>
      <cdr:y>0.46524</cdr:y>
    </cdr:from>
    <cdr:to>
      <cdr:x>0.74248</cdr:x>
      <cdr:y>0.53011</cdr:y>
    </cdr:to>
    <cdr:cxnSp macro="">
      <cdr:nvCxnSpPr>
        <cdr:cNvPr id="12" name="Прямая со стрелкой 11">
          <a:extLst xmlns:a="http://schemas.openxmlformats.org/drawingml/2006/main">
            <a:ext uri="{FF2B5EF4-FFF2-40B4-BE49-F238E27FC236}">
              <a16:creationId xmlns:a16="http://schemas.microsoft.com/office/drawing/2014/main" id="{FC92FEE1-828D-414F-8A95-76DF04DA6FBB}"/>
            </a:ext>
          </a:extLst>
        </cdr:cNvPr>
        <cdr:cNvCxnSpPr/>
      </cdr:nvCxnSpPr>
      <cdr:spPr>
        <a:xfrm xmlns:a="http://schemas.openxmlformats.org/drawingml/2006/main" flipV="1">
          <a:off x="5390223" y="1407031"/>
          <a:ext cx="720113" cy="196199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0.45051</cdr:x>
      <cdr:y>0.43369</cdr:y>
    </cdr:from>
    <cdr:to>
      <cdr:x>0.54154</cdr:x>
      <cdr:y>0.52892</cdr:y>
    </cdr:to>
    <cdr:sp macro="" textlink="">
      <cdr:nvSpPr>
        <cdr:cNvPr id="9" name="TextBox 8"/>
        <cdr:cNvSpPr txBox="1"/>
      </cdr:nvSpPr>
      <cdr:spPr>
        <a:xfrm xmlns:a="http://schemas.openxmlformats.org/drawingml/2006/main" rot="20953449">
          <a:off x="3707519" y="1311611"/>
          <a:ext cx="749157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+11,2%</a:t>
          </a:r>
          <a:endParaRPr lang="ru-RU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0.65757</cdr:x>
      <cdr:y>0.37364</cdr:y>
    </cdr:from>
    <cdr:to>
      <cdr:x>0.74507</cdr:x>
      <cdr:y>0.46758</cdr:y>
    </cdr:to>
    <cdr:sp macro="" textlink="">
      <cdr:nvSpPr>
        <cdr:cNvPr id="11" name="TextBox 10"/>
        <cdr:cNvSpPr txBox="1"/>
      </cdr:nvSpPr>
      <cdr:spPr>
        <a:xfrm xmlns:a="http://schemas.openxmlformats.org/drawingml/2006/main" rot="20898203">
          <a:off x="5411579" y="1130016"/>
          <a:ext cx="720008" cy="2841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+5,6%</a:t>
          </a:r>
          <a:endParaRPr lang="ru-RU" sz="11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0.55512</cdr:x>
      <cdr:y>0.29032</cdr:y>
    </cdr:from>
    <cdr:to>
      <cdr:x>0.62863</cdr:x>
      <cdr:y>0.3361</cdr:y>
    </cdr:to>
    <cdr:sp macro="" textlink="">
      <cdr:nvSpPr>
        <cdr:cNvPr id="35" name="TextBox 6"/>
        <cdr:cNvSpPr txBox="1"/>
      </cdr:nvSpPr>
      <cdr:spPr>
        <a:xfrm xmlns:a="http://schemas.openxmlformats.org/drawingml/2006/main">
          <a:off x="5076056" y="1296144"/>
          <a:ext cx="672176" cy="20438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0.72837</cdr:x>
      <cdr:y>0.25806</cdr:y>
    </cdr:from>
    <cdr:to>
      <cdr:x>0.79362</cdr:x>
      <cdr:y>0.29547</cdr:y>
    </cdr:to>
    <cdr:sp macro="" textlink="">
      <cdr:nvSpPr>
        <cdr:cNvPr id="39" name="TextBox 6"/>
        <cdr:cNvSpPr txBox="1"/>
      </cdr:nvSpPr>
      <cdr:spPr>
        <a:xfrm xmlns:a="http://schemas.openxmlformats.org/drawingml/2006/main">
          <a:off x="6660232" y="1152128"/>
          <a:ext cx="596646" cy="16701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0.47656</cdr:x>
      <cdr:y>0.48315</cdr:y>
    </cdr:from>
    <cdr:to>
      <cdr:x>0.53125</cdr:x>
      <cdr:y>0.55056</cdr:y>
    </cdr:to>
    <cdr:sp macro="" textlink="">
      <cdr:nvSpPr>
        <cdr:cNvPr id="45" name="TextBox 44"/>
        <cdr:cNvSpPr txBox="1"/>
      </cdr:nvSpPr>
      <cdr:spPr>
        <a:xfrm xmlns:a="http://schemas.openxmlformats.org/drawingml/2006/main">
          <a:off x="4357686" y="3071834"/>
          <a:ext cx="500066" cy="428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0.67188</cdr:x>
      <cdr:y>0.49438</cdr:y>
    </cdr:from>
    <cdr:to>
      <cdr:x>0.81875</cdr:x>
      <cdr:y>0.6382</cdr:y>
    </cdr:to>
    <cdr:sp macro="" textlink="">
      <cdr:nvSpPr>
        <cdr:cNvPr id="48" name="TextBox 47"/>
        <cdr:cNvSpPr txBox="1"/>
      </cdr:nvSpPr>
      <cdr:spPr>
        <a:xfrm xmlns:a="http://schemas.openxmlformats.org/drawingml/2006/main">
          <a:off x="6143636" y="3143272"/>
          <a:ext cx="1343028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0.14392</cdr:x>
      <cdr:y>0.03014</cdr:y>
    </cdr:from>
    <cdr:to>
      <cdr:x>0.2431</cdr:x>
      <cdr:y>0.12691</cdr:y>
    </cdr:to>
    <cdr:sp macro="" textlink="">
      <cdr:nvSpPr>
        <cdr:cNvPr id="3" name="Овал 2">
          <a:extLst xmlns:a="http://schemas.openxmlformats.org/drawingml/2006/main">
            <a:ext uri="{FF2B5EF4-FFF2-40B4-BE49-F238E27FC236}">
              <a16:creationId xmlns:a16="http://schemas.microsoft.com/office/drawing/2014/main" id="{F152677F-DE8C-468A-A8E0-842E8AD22491}"/>
            </a:ext>
          </a:extLst>
        </cdr:cNvPr>
        <cdr:cNvSpPr/>
      </cdr:nvSpPr>
      <cdr:spPr>
        <a:xfrm xmlns:a="http://schemas.openxmlformats.org/drawingml/2006/main">
          <a:off x="1254003" y="134556"/>
          <a:ext cx="864096" cy="432048"/>
        </a:xfrm>
        <a:prstGeom xmlns:a="http://schemas.openxmlformats.org/drawingml/2006/main" prst="ellipse">
          <a:avLst/>
        </a:prstGeom>
        <a:solidFill xmlns:a="http://schemas.openxmlformats.org/drawingml/2006/main">
          <a:srgbClr val="FFFF00"/>
        </a:solidFill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0.24674</cdr:x>
      <cdr:y>0.41891</cdr:y>
    </cdr:from>
    <cdr:to>
      <cdr:x>0.33722</cdr:x>
      <cdr:y>0.46812</cdr:y>
    </cdr:to>
    <cdr:sp macro="" textlink="">
      <cdr:nvSpPr>
        <cdr:cNvPr id="5" name="Стрелка: изогнутая вниз 4">
          <a:extLst xmlns:a="http://schemas.openxmlformats.org/drawingml/2006/main">
            <a:ext uri="{FF2B5EF4-FFF2-40B4-BE49-F238E27FC236}">
              <a16:creationId xmlns:a16="http://schemas.microsoft.com/office/drawing/2014/main" id="{2AC978DD-E169-4B94-A3DC-C9FC1ED92DB7}"/>
            </a:ext>
          </a:extLst>
        </cdr:cNvPr>
        <cdr:cNvSpPr/>
      </cdr:nvSpPr>
      <cdr:spPr>
        <a:xfrm xmlns:a="http://schemas.openxmlformats.org/drawingml/2006/main">
          <a:off x="2149859" y="1870233"/>
          <a:ext cx="788349" cy="219698"/>
        </a:xfrm>
        <a:prstGeom xmlns:a="http://schemas.openxmlformats.org/drawingml/2006/main" prst="curvedDown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0.6655</cdr:x>
      <cdr:y>0.41006</cdr:y>
    </cdr:from>
    <cdr:to>
      <cdr:x>0.75207</cdr:x>
      <cdr:y>0.479</cdr:y>
    </cdr:to>
    <cdr:sp macro="" textlink="">
      <cdr:nvSpPr>
        <cdr:cNvPr id="4" name="Равно 3">
          <a:extLst xmlns:a="http://schemas.openxmlformats.org/drawingml/2006/main">
            <a:ext uri="{FF2B5EF4-FFF2-40B4-BE49-F238E27FC236}">
              <a16:creationId xmlns:a16="http://schemas.microsoft.com/office/drawing/2014/main" id="{28856BCC-00FF-4F13-BC03-2571B09F27C2}"/>
            </a:ext>
          </a:extLst>
        </cdr:cNvPr>
        <cdr:cNvSpPr/>
      </cdr:nvSpPr>
      <cdr:spPr>
        <a:xfrm xmlns:a="http://schemas.openxmlformats.org/drawingml/2006/main">
          <a:off x="5798507" y="1830717"/>
          <a:ext cx="754221" cy="307777"/>
        </a:xfrm>
        <a:prstGeom xmlns:a="http://schemas.openxmlformats.org/drawingml/2006/main" prst="mathEqual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0.68333</cdr:x>
      <cdr:y>0.01351</cdr:y>
    </cdr:from>
    <cdr:to>
      <cdr:x>0.99167</cdr:x>
      <cdr:y>0.60811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5904656" y="72008"/>
          <a:ext cx="2664354" cy="31683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just"/>
          <a:r>
            <a:rPr lang="ru-RU" sz="12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Повышение объема показателя неналоговых доходов в планируемом 2023 году и плановом периоде к уровню ожидаемого исполнения 2022 года обусловлено включением в прогноз доходов поступлений от реализации объектов муниципальной собственности . Значение прогнозной суммы доходов в планируемом периоде зависит от стоимости объектов муниципального имущества включенного в прогнозный план приватизации муниципального имущества СМО.</a:t>
          </a:r>
        </a:p>
      </cdr:txBody>
    </cdr:sp>
  </cdr:relSizeAnchor>
  <cdr:relSizeAnchor xmlns:cdr="http://schemas.openxmlformats.org/drawingml/2006/chartDrawing">
    <cdr:from>
      <cdr:x>0.15</cdr:x>
      <cdr:y>0</cdr:y>
    </cdr:from>
    <cdr:to>
      <cdr:x>0.23333</cdr:x>
      <cdr:y>0.08108</cdr:y>
    </cdr:to>
    <cdr:sp macro="" textlink="">
      <cdr:nvSpPr>
        <cdr:cNvPr id="12" name="Овал 11"/>
        <cdr:cNvSpPr/>
      </cdr:nvSpPr>
      <cdr:spPr>
        <a:xfrm xmlns:a="http://schemas.openxmlformats.org/drawingml/2006/main">
          <a:off x="1296144" y="0"/>
          <a:ext cx="720080" cy="432042"/>
        </a:xfrm>
        <a:prstGeom xmlns:a="http://schemas.openxmlformats.org/drawingml/2006/main" prst="ellipse">
          <a:avLst/>
        </a:prstGeom>
        <a:solidFill xmlns:a="http://schemas.openxmlformats.org/drawingml/2006/main">
          <a:srgbClr val="FFFF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0.15833</cdr:x>
      <cdr:y>0.01351</cdr:y>
    </cdr:from>
    <cdr:to>
      <cdr:x>0.225</cdr:x>
      <cdr:y>0.05405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1368152" y="72008"/>
          <a:ext cx="576093" cy="2160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100" b="1" dirty="0">
              <a:latin typeface="Times New Roman" pitchFamily="18" charset="0"/>
              <a:cs typeface="Times New Roman" pitchFamily="18" charset="0"/>
            </a:rPr>
            <a:t>4 034</a:t>
          </a:r>
        </a:p>
      </cdr:txBody>
    </cdr:sp>
  </cdr:relSizeAnchor>
  <cdr:relSizeAnchor xmlns:cdr="http://schemas.openxmlformats.org/drawingml/2006/chartDrawing">
    <cdr:from>
      <cdr:x>0.26667</cdr:x>
      <cdr:y>0</cdr:y>
    </cdr:from>
    <cdr:to>
      <cdr:x>0.35</cdr:x>
      <cdr:y>0.08108</cdr:y>
    </cdr:to>
    <cdr:sp macro="" textlink="">
      <cdr:nvSpPr>
        <cdr:cNvPr id="14" name="Овал 13"/>
        <cdr:cNvSpPr/>
      </cdr:nvSpPr>
      <cdr:spPr>
        <a:xfrm xmlns:a="http://schemas.openxmlformats.org/drawingml/2006/main">
          <a:off x="2304256" y="0"/>
          <a:ext cx="720051" cy="432043"/>
        </a:xfrm>
        <a:prstGeom xmlns:a="http://schemas.openxmlformats.org/drawingml/2006/main" prst="ellipse">
          <a:avLst/>
        </a:prstGeom>
        <a:solidFill xmlns:a="http://schemas.openxmlformats.org/drawingml/2006/main">
          <a:srgbClr val="FFFF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0.26667</cdr:x>
      <cdr:y>0.01351</cdr:y>
    </cdr:from>
    <cdr:to>
      <cdr:x>0.35</cdr:x>
      <cdr:y>0.06756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2304256" y="72008"/>
          <a:ext cx="720051" cy="2880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b="1" dirty="0">
              <a:latin typeface="Times New Roman" pitchFamily="18" charset="0"/>
              <a:cs typeface="Times New Roman" pitchFamily="18" charset="0"/>
            </a:rPr>
            <a:t>8 898</a:t>
          </a:r>
          <a:endParaRPr lang="ru-RU" sz="11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</cdr:x>
      <cdr:y>0</cdr:y>
    </cdr:from>
    <cdr:to>
      <cdr:x>0.48334</cdr:x>
      <cdr:y>0.08108</cdr:y>
    </cdr:to>
    <cdr:sp macro="" textlink="">
      <cdr:nvSpPr>
        <cdr:cNvPr id="16" name="Овал 15"/>
        <cdr:cNvSpPr/>
      </cdr:nvSpPr>
      <cdr:spPr>
        <a:xfrm xmlns:a="http://schemas.openxmlformats.org/drawingml/2006/main">
          <a:off x="3456384" y="0"/>
          <a:ext cx="720138" cy="397012"/>
        </a:xfrm>
        <a:prstGeom xmlns:a="http://schemas.openxmlformats.org/drawingml/2006/main" prst="ellipse">
          <a:avLst/>
        </a:prstGeom>
        <a:solidFill xmlns:a="http://schemas.openxmlformats.org/drawingml/2006/main">
          <a:srgbClr val="FFFF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0.40833</cdr:x>
      <cdr:y>0.01351</cdr:y>
    </cdr:from>
    <cdr:to>
      <cdr:x>0.47499</cdr:x>
      <cdr:y>0.06757</cdr:y>
    </cdr:to>
    <cdr:sp macro="" textlink="">
      <cdr:nvSpPr>
        <cdr:cNvPr id="17" name="TextBox 16"/>
        <cdr:cNvSpPr txBox="1"/>
      </cdr:nvSpPr>
      <cdr:spPr>
        <a:xfrm xmlns:a="http://schemas.openxmlformats.org/drawingml/2006/main">
          <a:off x="3528392" y="72008"/>
          <a:ext cx="576006" cy="288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b="1" dirty="0">
              <a:latin typeface="Times New Roman" pitchFamily="18" charset="0"/>
              <a:cs typeface="Times New Roman" pitchFamily="18" charset="0"/>
            </a:rPr>
            <a:t>4 298</a:t>
          </a:r>
          <a:endParaRPr lang="ru-RU" sz="105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0.51667</cdr:x>
      <cdr:y>0</cdr:y>
    </cdr:from>
    <cdr:to>
      <cdr:x>0.6</cdr:x>
      <cdr:y>0.08108</cdr:y>
    </cdr:to>
    <cdr:sp macro="" textlink="">
      <cdr:nvSpPr>
        <cdr:cNvPr id="18" name="Овал 17"/>
        <cdr:cNvSpPr/>
      </cdr:nvSpPr>
      <cdr:spPr>
        <a:xfrm xmlns:a="http://schemas.openxmlformats.org/drawingml/2006/main">
          <a:off x="4464496" y="-1340768"/>
          <a:ext cx="720051" cy="432042"/>
        </a:xfrm>
        <a:prstGeom xmlns:a="http://schemas.openxmlformats.org/drawingml/2006/main" prst="ellipse">
          <a:avLst/>
        </a:prstGeom>
        <a:solidFill xmlns:a="http://schemas.openxmlformats.org/drawingml/2006/main">
          <a:srgbClr val="FFFF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0.525</cdr:x>
      <cdr:y>0.01351</cdr:y>
    </cdr:from>
    <cdr:to>
      <cdr:x>0.6</cdr:x>
      <cdr:y>0.06757</cdr:y>
    </cdr:to>
    <cdr:sp macro="" textlink="">
      <cdr:nvSpPr>
        <cdr:cNvPr id="19" name="TextBox 18"/>
        <cdr:cNvSpPr txBox="1"/>
      </cdr:nvSpPr>
      <cdr:spPr>
        <a:xfrm xmlns:a="http://schemas.openxmlformats.org/drawingml/2006/main">
          <a:off x="4536504" y="72008"/>
          <a:ext cx="648072" cy="288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b="1" dirty="0">
              <a:latin typeface="Times New Roman" pitchFamily="18" charset="0"/>
              <a:cs typeface="Times New Roman" pitchFamily="18" charset="0"/>
            </a:rPr>
            <a:t>4 298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2"/>
          </a:xfrm>
          <a:prstGeom prst="rect">
            <a:avLst/>
          </a:prstGeom>
        </p:spPr>
        <p:txBody>
          <a:bodyPr vert="horz" lIns="91857" tIns="45928" rIns="91857" bIns="4592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5" y="0"/>
            <a:ext cx="2945659" cy="496332"/>
          </a:xfrm>
          <a:prstGeom prst="rect">
            <a:avLst/>
          </a:prstGeom>
        </p:spPr>
        <p:txBody>
          <a:bodyPr vert="horz" lIns="91857" tIns="45928" rIns="91857" bIns="45928" rtlCol="0"/>
          <a:lstStyle>
            <a:lvl1pPr algn="r">
              <a:defRPr sz="1200"/>
            </a:lvl1pPr>
          </a:lstStyle>
          <a:p>
            <a:fld id="{3D056D03-F414-4245-8A7E-378AB76F1901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428583"/>
            <a:ext cx="2945659" cy="496332"/>
          </a:xfrm>
          <a:prstGeom prst="rect">
            <a:avLst/>
          </a:prstGeom>
        </p:spPr>
        <p:txBody>
          <a:bodyPr vert="horz" lIns="91857" tIns="45928" rIns="91857" bIns="4592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5" y="9428583"/>
            <a:ext cx="2945659" cy="496332"/>
          </a:xfrm>
          <a:prstGeom prst="rect">
            <a:avLst/>
          </a:prstGeom>
        </p:spPr>
        <p:txBody>
          <a:bodyPr vert="horz" lIns="91857" tIns="45928" rIns="91857" bIns="45928" rtlCol="0" anchor="b"/>
          <a:lstStyle>
            <a:lvl1pPr algn="r">
              <a:defRPr sz="1200"/>
            </a:lvl1pPr>
          </a:lstStyle>
          <a:p>
            <a:fld id="{92216FDE-A1DB-4C83-AA0F-187DF2D15D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3714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2"/>
          </a:xfrm>
          <a:prstGeom prst="rect">
            <a:avLst/>
          </a:prstGeom>
        </p:spPr>
        <p:txBody>
          <a:bodyPr vert="horz" lIns="91857" tIns="45928" rIns="91857" bIns="4592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332"/>
          </a:xfrm>
          <a:prstGeom prst="rect">
            <a:avLst/>
          </a:prstGeom>
        </p:spPr>
        <p:txBody>
          <a:bodyPr vert="horz" lIns="91857" tIns="45928" rIns="91857" bIns="45928" rtlCol="0"/>
          <a:lstStyle>
            <a:lvl1pPr algn="r">
              <a:defRPr sz="1200"/>
            </a:lvl1pPr>
          </a:lstStyle>
          <a:p>
            <a:fld id="{58D40BFC-C888-4117-A6F9-23953DB6FCAA}" type="datetimeFigureOut">
              <a:rPr lang="ru-RU" smtClean="0"/>
              <a:t>20.12.2022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2950"/>
            <a:ext cx="49625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57" tIns="45928" rIns="91857" bIns="4592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857" tIns="45928" rIns="91857" bIns="45928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28583"/>
            <a:ext cx="2945659" cy="496332"/>
          </a:xfrm>
          <a:prstGeom prst="rect">
            <a:avLst/>
          </a:prstGeom>
        </p:spPr>
        <p:txBody>
          <a:bodyPr vert="horz" lIns="91857" tIns="45928" rIns="91857" bIns="4592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28583"/>
            <a:ext cx="2945659" cy="496332"/>
          </a:xfrm>
          <a:prstGeom prst="rect">
            <a:avLst/>
          </a:prstGeom>
        </p:spPr>
        <p:txBody>
          <a:bodyPr vert="horz" lIns="91857" tIns="45928" rIns="91857" bIns="45928" rtlCol="0" anchor="b"/>
          <a:lstStyle>
            <a:lvl1pPr algn="r">
              <a:defRPr sz="1200"/>
            </a:lvl1pPr>
          </a:lstStyle>
          <a:p>
            <a:fld id="{51C35B36-B4C0-4C39-B9C4-B13F6E72F8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7272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35B36-B4C0-4C39-B9C4-B13F6E72F8F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357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35B36-B4C0-4C39-B9C4-B13F6E72F8F0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4235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4F5373C-10CC-47A7-9D81-26F8D6357A3E}" type="datetime1">
              <a:rPr lang="ru-RU" smtClean="0"/>
              <a:t>20.12.2022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7141EF0-D23E-46C5-A7BE-EC58AB14E89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8928685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5373C-10CC-47A7-9D81-26F8D6357A3E}" type="datetime1">
              <a:rPr lang="ru-RU" smtClean="0"/>
              <a:t>20.12.2022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41EF0-D23E-46C5-A7BE-EC58AB14E8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985709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5373C-10CC-47A7-9D81-26F8D6357A3E}" type="datetime1">
              <a:rPr lang="ru-RU" smtClean="0"/>
              <a:t>20.12.2022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41EF0-D23E-46C5-A7BE-EC58AB14E8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0146679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5373C-10CC-47A7-9D81-26F8D6357A3E}" type="datetime1">
              <a:rPr lang="ru-RU" smtClean="0"/>
              <a:t>20.12.2022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41EF0-D23E-46C5-A7BE-EC58AB14E8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234033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5373C-10CC-47A7-9D81-26F8D6357A3E}" type="datetime1">
              <a:rPr lang="ru-RU" smtClean="0"/>
              <a:t>20.12.2022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41EF0-D23E-46C5-A7BE-EC58AB14E89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5001932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5373C-10CC-47A7-9D81-26F8D6357A3E}" type="datetime1">
              <a:rPr lang="ru-RU" smtClean="0"/>
              <a:t>20.12.2022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41EF0-D23E-46C5-A7BE-EC58AB14E8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224697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5373C-10CC-47A7-9D81-26F8D6357A3E}" type="datetime1">
              <a:rPr lang="ru-RU" smtClean="0"/>
              <a:t>20.12.2022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41EF0-D23E-46C5-A7BE-EC58AB14E8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923779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5373C-10CC-47A7-9D81-26F8D6357A3E}" type="datetime1">
              <a:rPr lang="ru-RU" smtClean="0"/>
              <a:t>20.12.2022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41EF0-D23E-46C5-A7BE-EC58AB14E8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844000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5373C-10CC-47A7-9D81-26F8D6357A3E}" type="datetime1">
              <a:rPr lang="ru-RU" smtClean="0"/>
              <a:t>20.12.2022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41EF0-D23E-46C5-A7BE-EC58AB14E8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58230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5373C-10CC-47A7-9D81-26F8D6357A3E}" type="datetime1">
              <a:rPr lang="ru-RU" smtClean="0"/>
              <a:t>20.12.2022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41EF0-D23E-46C5-A7BE-EC58AB14E8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788501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5373C-10CC-47A7-9D81-26F8D6357A3E}" type="datetime1">
              <a:rPr lang="ru-RU" smtClean="0"/>
              <a:t>20.12.2022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41EF0-D23E-46C5-A7BE-EC58AB14E8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880661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94F5373C-10CC-47A7-9D81-26F8D6357A3E}" type="datetime1">
              <a:rPr lang="ru-RU" smtClean="0"/>
              <a:t>20.12.2022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67141EF0-D23E-46C5-A7BE-EC58AB14E8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0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2" r:id="rId1"/>
    <p:sldLayoutId id="2147484033" r:id="rId2"/>
    <p:sldLayoutId id="2147484034" r:id="rId3"/>
    <p:sldLayoutId id="2147484035" r:id="rId4"/>
    <p:sldLayoutId id="2147484036" r:id="rId5"/>
    <p:sldLayoutId id="2147484037" r:id="rId6"/>
    <p:sldLayoutId id="2147484038" r:id="rId7"/>
    <p:sldLayoutId id="2147484039" r:id="rId8"/>
    <p:sldLayoutId id="2147484040" r:id="rId9"/>
    <p:sldLayoutId id="2147484041" r:id="rId10"/>
    <p:sldLayoutId id="2147484042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9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DB7BB7-35F6-4543-941D-964DAF20D6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3638" y="0"/>
            <a:ext cx="7756723" cy="175834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3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 бюджета Слюдянского муниципального образования на 2023 год и на плановый период </a:t>
            </a:r>
            <a:br>
              <a:rPr lang="ru-RU" sz="33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3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 – 2025 годов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014972-21E0-4245-A427-55AFC45728ED}"/>
              </a:ext>
            </a:extLst>
          </p:cNvPr>
          <p:cNvSpPr txBox="1"/>
          <p:nvPr/>
        </p:nvSpPr>
        <p:spPr>
          <a:xfrm>
            <a:off x="2470223" y="6407000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г. Слюдянка, 2022г.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EA1E14-A55C-4CCF-8B6E-132D228402E5}"/>
              </a:ext>
            </a:extLst>
          </p:cNvPr>
          <p:cNvSpPr txBox="1"/>
          <p:nvPr/>
        </p:nvSpPr>
        <p:spPr>
          <a:xfrm>
            <a:off x="6495424" y="6360833"/>
            <a:ext cx="2682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Докладчик: </a:t>
            </a:r>
          </a:p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председатель КЭФ Кайсарова Н.Н.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1794C9D-95CB-43A4-80A8-BFA5B1C916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93" y="1804514"/>
            <a:ext cx="7756723" cy="436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737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92088"/>
          </a:xfrm>
        </p:spPr>
        <p:txBody>
          <a:bodyPr>
            <a:noAutofit/>
          </a:bodyPr>
          <a:lstStyle/>
          <a:p>
            <a:pPr algn="ctr"/>
            <a:r>
              <a:rPr lang="ru-RU" sz="2400" b="1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Акцизы по подакцизным товарам (продукции)  </a:t>
            </a:r>
            <a:br>
              <a:rPr lang="ru-RU" sz="2400" b="1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2023-2025 годы (тыс. руб.)</a:t>
            </a:r>
            <a:endParaRPr lang="ru-RU" sz="2400" b="1" cap="none" dirty="0">
              <a:solidFill>
                <a:schemeClr val="tx1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2560651"/>
              </p:ext>
            </p:extLst>
          </p:nvPr>
        </p:nvGraphicFramePr>
        <p:xfrm>
          <a:off x="549896" y="3606145"/>
          <a:ext cx="8229600" cy="3024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32248" y="872885"/>
            <a:ext cx="8064896" cy="2508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1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Прогноз поступлений подакцизной продукции в местный бюджет сформирован на основании данных, предоставленных главным администраторам доходов (Управлением Федерального казначейства по Иркутской области) на основании установленного дифференцированного норматива ( 0,0909%).           </a:t>
            </a:r>
          </a:p>
          <a:p>
            <a:pPr algn="just"/>
            <a:r>
              <a:rPr lang="ru-RU" sz="1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Объем акцизов направлен для формирования муниципального дорожного фонда Слюдянского муниципального образования. С учетом средств местного бюджета общий муниципальный дорожный фонд сформирован в сумме:</a:t>
            </a:r>
          </a:p>
          <a:p>
            <a:r>
              <a:rPr lang="ru-RU" sz="1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2023 год – 7 608 тыс. руб.;</a:t>
            </a:r>
          </a:p>
          <a:p>
            <a:r>
              <a:rPr lang="ru-RU" sz="12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 – 9 275 тыс. руб.;</a:t>
            </a:r>
          </a:p>
          <a:p>
            <a:r>
              <a:rPr lang="ru-RU" sz="1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2025 год – 9 596 тыс. руб.</a:t>
            </a:r>
          </a:p>
          <a:p>
            <a:pPr algn="just"/>
            <a:r>
              <a:rPr lang="ru-RU" sz="1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Все средства дорожного фонда предназначены на реализацию муниципальной программы по развитию дорожной деятельности в отношении автомобильных дорог и дворовых территорий.</a:t>
            </a:r>
          </a:p>
          <a:p>
            <a:pPr algn="just"/>
            <a:r>
              <a:rPr lang="ru-RU" sz="1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1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Наблюдаемый положительный рост в 2023 году и плановом периоде акцизных платежей обусловлен колебанием цен в сторону увеличения по отдельным видам подакцизной продукции.</a:t>
            </a:r>
            <a:endParaRPr lang="ru-RU" sz="12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4481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568952" cy="922114"/>
          </a:xfrm>
        </p:spPr>
        <p:txBody>
          <a:bodyPr>
            <a:noAutofit/>
          </a:bodyPr>
          <a:lstStyle/>
          <a:p>
            <a:pPr algn="ctr"/>
            <a:r>
              <a:rPr lang="ru-RU" sz="2800" b="1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Налоги на имущество на 2023-2025 годы (тыс. руб.) </a:t>
            </a:r>
            <a:r>
              <a:rPr lang="ru-RU" sz="2000" b="1" i="1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(норматив зачисления 100%  п. 1 ст. 61 БК РФ)</a:t>
            </a:r>
            <a:endParaRPr lang="ru-RU" sz="2800" b="1" i="1" cap="none" dirty="0">
              <a:solidFill>
                <a:schemeClr val="tx1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4684847"/>
              </p:ext>
            </p:extLst>
          </p:nvPr>
        </p:nvGraphicFramePr>
        <p:xfrm>
          <a:off x="251520" y="2132856"/>
          <a:ext cx="8712968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95536" y="866722"/>
            <a:ext cx="828092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Прогноз поступлений имущественных налогов в местный бюджет сформирован на основании данных главного администратора доходов (Межрайонной ИФНС России № 22 по Иркутской области) с учетом прогнозируемого объема налога на имущество физических лиц от налогообложения объектов, включенных в перечень определяемый в соответствии с пунктом 7 стати 372.2 НК РФ, исходя из оценки ожидаемого уровня текущего года, не учитывая индекса дефлятора роста потребительских цен ПСЭР Иркутской области на 2023 год и на плановый период.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B4A90FA8-0978-4DA0-A123-3A416A5020B4}"/>
              </a:ext>
            </a:extLst>
          </p:cNvPr>
          <p:cNvSpPr txBox="1"/>
          <p:nvPr/>
        </p:nvSpPr>
        <p:spPr>
          <a:xfrm>
            <a:off x="1612197" y="2314897"/>
            <a:ext cx="612608" cy="250815"/>
          </a:xfrm>
          <a:prstGeom prst="rect">
            <a:avLst/>
          </a:prstGeom>
          <a:noFill/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13 098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AB3E7628-6C6B-45A8-9199-FEAA74873135}"/>
              </a:ext>
            </a:extLst>
          </p:cNvPr>
          <p:cNvSpPr/>
          <p:nvPr/>
        </p:nvSpPr>
        <p:spPr>
          <a:xfrm>
            <a:off x="3283393" y="2283527"/>
            <a:ext cx="864096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969839A7-5CBF-40AA-B3D2-4FAB602CD29C}"/>
              </a:ext>
            </a:extLst>
          </p:cNvPr>
          <p:cNvSpPr txBox="1"/>
          <p:nvPr/>
        </p:nvSpPr>
        <p:spPr>
          <a:xfrm>
            <a:off x="3409093" y="2362340"/>
            <a:ext cx="612696" cy="203372"/>
          </a:xfrm>
          <a:prstGeom prst="rect">
            <a:avLst/>
          </a:prstGeom>
          <a:noFill/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13 420</a:t>
            </a: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33B57FE8-BA79-46CE-985B-D0647AD7D2E7}"/>
              </a:ext>
            </a:extLst>
          </p:cNvPr>
          <p:cNvSpPr/>
          <p:nvPr/>
        </p:nvSpPr>
        <p:spPr>
          <a:xfrm>
            <a:off x="5185931" y="2267946"/>
            <a:ext cx="864096" cy="46321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1CE42BA1-E3D9-4AB8-A768-5B24094B4BFC}"/>
              </a:ext>
            </a:extLst>
          </p:cNvPr>
          <p:cNvSpPr txBox="1"/>
          <p:nvPr/>
        </p:nvSpPr>
        <p:spPr>
          <a:xfrm>
            <a:off x="5327456" y="2362340"/>
            <a:ext cx="612696" cy="219698"/>
          </a:xfrm>
          <a:prstGeom prst="rect">
            <a:avLst/>
          </a:prstGeom>
          <a:noFill/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13 420</a:t>
            </a: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4E11C4C3-4ECB-4567-A39D-46D4BE72BE68}"/>
              </a:ext>
            </a:extLst>
          </p:cNvPr>
          <p:cNvSpPr/>
          <p:nvPr/>
        </p:nvSpPr>
        <p:spPr>
          <a:xfrm>
            <a:off x="6948264" y="2239861"/>
            <a:ext cx="864096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id="{08156214-7A4C-4BA1-9312-9B6EA389E36F}"/>
              </a:ext>
            </a:extLst>
          </p:cNvPr>
          <p:cNvSpPr txBox="1"/>
          <p:nvPr/>
        </p:nvSpPr>
        <p:spPr>
          <a:xfrm>
            <a:off x="7074008" y="2330455"/>
            <a:ext cx="612608" cy="219697"/>
          </a:xfrm>
          <a:prstGeom prst="rect">
            <a:avLst/>
          </a:prstGeom>
          <a:noFill/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13 420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BF65FE-1EB2-4A8E-AF6B-2F23B2C40839}"/>
              </a:ext>
            </a:extLst>
          </p:cNvPr>
          <p:cNvSpPr txBox="1"/>
          <p:nvPr/>
        </p:nvSpPr>
        <p:spPr>
          <a:xfrm>
            <a:off x="2462597" y="3655796"/>
            <a:ext cx="8207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+2,5 %</a:t>
            </a:r>
          </a:p>
        </p:txBody>
      </p:sp>
      <p:sp>
        <p:nvSpPr>
          <p:cNvPr id="17" name="Равно 16">
            <a:extLst>
              <a:ext uri="{FF2B5EF4-FFF2-40B4-BE49-F238E27FC236}">
                <a16:creationId xmlns:a16="http://schemas.microsoft.com/office/drawing/2014/main" id="{7B152E7A-25A0-46FC-8B3F-2DB3F8BD33BF}"/>
              </a:ext>
            </a:extLst>
          </p:cNvPr>
          <p:cNvSpPr/>
          <p:nvPr/>
        </p:nvSpPr>
        <p:spPr>
          <a:xfrm>
            <a:off x="4230893" y="3963573"/>
            <a:ext cx="754221" cy="307777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72183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28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Виды неналоговых доходов бюджета Слюдянского муниципального образования</a:t>
            </a:r>
            <a:br>
              <a:rPr lang="ru-RU" sz="28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(ст. 62 БК РФ)</a:t>
            </a:r>
            <a:endParaRPr lang="ru-RU" sz="4000" b="1" cap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9031308"/>
              </p:ext>
            </p:extLst>
          </p:nvPr>
        </p:nvGraphicFramePr>
        <p:xfrm>
          <a:off x="179512" y="1340768"/>
          <a:ext cx="864096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302009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864096"/>
          </a:xfrm>
        </p:spPr>
        <p:txBody>
          <a:bodyPr>
            <a:noAutofit/>
          </a:bodyPr>
          <a:lstStyle/>
          <a:p>
            <a:pPr algn="ctr"/>
            <a:r>
              <a:rPr lang="ru-RU" sz="24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Неналоговые доходы бюджета Слюдянского муниципального образования на 2023 – 2025 годы (тыс. руб.)</a:t>
            </a:r>
            <a:endParaRPr lang="ru-RU" sz="2400" cap="none" dirty="0">
              <a:solidFill>
                <a:schemeClr val="tx1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2414958"/>
              </p:ext>
            </p:extLst>
          </p:nvPr>
        </p:nvGraphicFramePr>
        <p:xfrm>
          <a:off x="107504" y="1830685"/>
          <a:ext cx="8640960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Выгнутая вверх стрелка 5"/>
          <p:cNvSpPr/>
          <p:nvPr/>
        </p:nvSpPr>
        <p:spPr>
          <a:xfrm>
            <a:off x="1835696" y="1556792"/>
            <a:ext cx="792088" cy="21602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Выгнутая вверх стрелка 6"/>
          <p:cNvSpPr/>
          <p:nvPr/>
        </p:nvSpPr>
        <p:spPr>
          <a:xfrm>
            <a:off x="2987824" y="1578867"/>
            <a:ext cx="792088" cy="21602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Выгнутая вверх стрелка 7"/>
          <p:cNvSpPr/>
          <p:nvPr/>
        </p:nvSpPr>
        <p:spPr>
          <a:xfrm>
            <a:off x="4139952" y="1556792"/>
            <a:ext cx="792088" cy="21602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52793" y="1280569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+120,6%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76717" y="1258887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-51,7%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05925" y="1016224"/>
            <a:ext cx="126014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уровне предыдущего года</a:t>
            </a:r>
          </a:p>
        </p:txBody>
      </p:sp>
    </p:spTree>
    <p:extLst>
      <p:ext uri="{BB962C8B-B14F-4D97-AF65-F5344CB8AC3E}">
        <p14:creationId xmlns:p14="http://schemas.microsoft.com/office/powerpoint/2010/main" val="36963515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380302263"/>
              </p:ext>
            </p:extLst>
          </p:nvPr>
        </p:nvGraphicFramePr>
        <p:xfrm>
          <a:off x="539552" y="1412776"/>
          <a:ext cx="820891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11560" y="198884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Дотация</a:t>
            </a: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24936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МЕЖБЮДЖЕТНЫХ ТРАНСФЕРТОВ</a:t>
            </a:r>
            <a:br>
              <a:rPr lang="ru-RU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i="1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(ст. 135 БК РФ)</a:t>
            </a:r>
            <a:endParaRPr lang="ru-RU" sz="2700" i="1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9592" y="3212976"/>
            <a:ext cx="1188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66326" y="443350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3548" y="5378898"/>
            <a:ext cx="14761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Иные межбюджетные трансферты</a:t>
            </a:r>
          </a:p>
        </p:txBody>
      </p:sp>
    </p:spTree>
    <p:extLst>
      <p:ext uri="{BB962C8B-B14F-4D97-AF65-F5344CB8AC3E}">
        <p14:creationId xmlns:p14="http://schemas.microsoft.com/office/powerpoint/2010/main" val="12236002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68952" cy="1143000"/>
          </a:xfrm>
        </p:spPr>
        <p:txBody>
          <a:bodyPr>
            <a:noAutofit/>
          </a:bodyPr>
          <a:lstStyle/>
          <a:p>
            <a:pPr algn="ctr"/>
            <a:r>
              <a:rPr lang="ru-RU" sz="2400" b="1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 в бюджет Слюдянского муниципального образования в 2023-2025 годах (тыс. руб.)</a:t>
            </a:r>
            <a:endParaRPr lang="ru-RU" sz="2400" cap="none" dirty="0">
              <a:solidFill>
                <a:schemeClr val="tx1"/>
              </a:solidFill>
            </a:endParaRPr>
          </a:p>
        </p:txBody>
      </p:sp>
      <p:graphicFrame>
        <p:nvGraphicFramePr>
          <p:cNvPr id="19" name="Объект 1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5425509"/>
              </p:ext>
            </p:extLst>
          </p:nvPr>
        </p:nvGraphicFramePr>
        <p:xfrm>
          <a:off x="-324544" y="1477204"/>
          <a:ext cx="8568952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" name="Овал 21"/>
          <p:cNvSpPr/>
          <p:nvPr/>
        </p:nvSpPr>
        <p:spPr>
          <a:xfrm>
            <a:off x="1994520" y="1312416"/>
            <a:ext cx="829637" cy="32957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4441083" y="4207949"/>
            <a:ext cx="864096" cy="32957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24" name="TextBox 1"/>
          <p:cNvSpPr txBox="1"/>
          <p:nvPr/>
        </p:nvSpPr>
        <p:spPr>
          <a:xfrm>
            <a:off x="1994520" y="1312416"/>
            <a:ext cx="829637" cy="32957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248 569</a:t>
            </a:r>
          </a:p>
        </p:txBody>
      </p:sp>
      <p:sp>
        <p:nvSpPr>
          <p:cNvPr id="25" name="TextBox 1"/>
          <p:cNvSpPr txBox="1"/>
          <p:nvPr/>
        </p:nvSpPr>
        <p:spPr>
          <a:xfrm>
            <a:off x="4549095" y="4249492"/>
            <a:ext cx="648072" cy="28803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42 996</a:t>
            </a:r>
          </a:p>
        </p:txBody>
      </p:sp>
      <p:sp>
        <p:nvSpPr>
          <p:cNvPr id="26" name="TextBox 1"/>
          <p:cNvSpPr txBox="1"/>
          <p:nvPr/>
        </p:nvSpPr>
        <p:spPr>
          <a:xfrm>
            <a:off x="5796136" y="1556792"/>
            <a:ext cx="3289657" cy="432806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Прогнозируемое увеличение безвозмездных поступлений в очередном финансовом году обусловлено распределением Слюдянскому муниципальному образованию объема МБТ, отраженных в проекте закона Иркутской области «Об областном бюджете на 2023 год и на плановый период </a:t>
            </a:r>
            <a:r>
              <a:rPr lang="ru-RU" sz="1200" b="1" i="1">
                <a:latin typeface="Times New Roman" pitchFamily="18" charset="0"/>
                <a:cs typeface="Times New Roman" pitchFamily="18" charset="0"/>
              </a:rPr>
              <a:t>на 2024 </a:t>
            </a:r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и 2025 годов», в соответствии с заявленной потребностью, в том числе на реализацию мероприятий по переселению граждан из аварийного жилищного фонда, за счет средств , поступивших от государственной корпорации – Фонда содействия реформированию ЖКХ.</a:t>
            </a:r>
          </a:p>
          <a:p>
            <a:pPr algn="just"/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В процессе исполнения областного бюджета, будут перераспределены МБТ на плановый период на софинансирование муниципальных программ и в части безвозмездных поступлений будут уточнены параметры местного бюджета.</a:t>
            </a:r>
            <a:endParaRPr lang="ru-RU" sz="105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20114" y="1789984"/>
            <a:ext cx="908762" cy="29716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97145" y="1777047"/>
            <a:ext cx="8000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211 053</a:t>
            </a:r>
          </a:p>
        </p:txBody>
      </p:sp>
    </p:spTree>
    <p:extLst>
      <p:ext uri="{BB962C8B-B14F-4D97-AF65-F5344CB8AC3E}">
        <p14:creationId xmlns:p14="http://schemas.microsoft.com/office/powerpoint/2010/main" val="41372544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5DA5A6F3-EC9F-4C1E-B805-F4E1333C1F4F}"/>
              </a:ext>
            </a:extLst>
          </p:cNvPr>
          <p:cNvSpPr txBox="1"/>
          <p:nvPr/>
        </p:nvSpPr>
        <p:spPr>
          <a:xfrm>
            <a:off x="395536" y="0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межбюджетных трансфертов Слюдянского муниципального образования на 2023 – 2025 годы (субсидия), тыс. руб.</a:t>
            </a: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8FEB15C7-44D0-48ED-9C78-CCE21C38EE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7101873"/>
              </p:ext>
            </p:extLst>
          </p:nvPr>
        </p:nvGraphicFramePr>
        <p:xfrm>
          <a:off x="116582" y="628428"/>
          <a:ext cx="864096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1" name="Диаграмма 20">
            <a:extLst>
              <a:ext uri="{FF2B5EF4-FFF2-40B4-BE49-F238E27FC236}">
                <a16:creationId xmlns:a16="http://schemas.microsoft.com/office/drawing/2014/main" id="{2DF9A1B0-E267-47E3-92C8-DC96CF2A65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4067062"/>
              </p:ext>
            </p:extLst>
          </p:nvPr>
        </p:nvGraphicFramePr>
        <p:xfrm>
          <a:off x="113309" y="3645024"/>
          <a:ext cx="864096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7" name="Диаграмма 26">
            <a:extLst>
              <a:ext uri="{FF2B5EF4-FFF2-40B4-BE49-F238E27FC236}">
                <a16:creationId xmlns:a16="http://schemas.microsoft.com/office/drawing/2014/main" id="{4BFA1D17-C5FA-4038-B04E-7F6C1CEA24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32040732"/>
              </p:ext>
            </p:extLst>
          </p:nvPr>
        </p:nvGraphicFramePr>
        <p:xfrm>
          <a:off x="4355976" y="3620902"/>
          <a:ext cx="864096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FF38446B-FC38-4422-A1FD-D5AF2FBD872F}"/>
              </a:ext>
            </a:extLst>
          </p:cNvPr>
          <p:cNvSpPr txBox="1"/>
          <p:nvPr/>
        </p:nvSpPr>
        <p:spPr>
          <a:xfrm rot="864540">
            <a:off x="2033808" y="1585411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Софинансирование из Фонда содействия реформирования ЖКХ)</a:t>
            </a:r>
          </a:p>
        </p:txBody>
      </p:sp>
    </p:spTree>
    <p:extLst>
      <p:ext uri="{BB962C8B-B14F-4D97-AF65-F5344CB8AC3E}">
        <p14:creationId xmlns:p14="http://schemas.microsoft.com/office/powerpoint/2010/main" val="13594604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7514" y="116632"/>
            <a:ext cx="8784976" cy="1008112"/>
          </a:xfrm>
        </p:spPr>
        <p:txBody>
          <a:bodyPr>
            <a:noAutofit/>
          </a:bodyPr>
          <a:lstStyle/>
          <a:p>
            <a:pPr algn="ctr"/>
            <a:r>
              <a:rPr lang="ru-RU" sz="24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 </a:t>
            </a:r>
            <a:br>
              <a:rPr lang="ru-RU" sz="24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Слюдянского муниципального образования, (тыс. руб.) </a:t>
            </a:r>
            <a:br>
              <a:rPr lang="ru-RU" sz="24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(глава 10 БК РФ)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40684604"/>
              </p:ext>
            </p:extLst>
          </p:nvPr>
        </p:nvGraphicFramePr>
        <p:xfrm>
          <a:off x="1524000" y="1397000"/>
          <a:ext cx="6096000" cy="3688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Овал 7"/>
          <p:cNvSpPr/>
          <p:nvPr/>
        </p:nvSpPr>
        <p:spPr>
          <a:xfrm>
            <a:off x="899592" y="5271351"/>
            <a:ext cx="7488832" cy="141152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907704" y="5469282"/>
            <a:ext cx="54726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Снижение объема расходных обязательств в плановом периоде обусловлено не окончательным доведением объемов субсидий из других уровней на софинансирование отдельных муниципальных программ</a:t>
            </a:r>
          </a:p>
        </p:txBody>
      </p:sp>
    </p:spTree>
    <p:extLst>
      <p:ext uri="{BB962C8B-B14F-4D97-AF65-F5344CB8AC3E}">
        <p14:creationId xmlns:p14="http://schemas.microsoft.com/office/powerpoint/2010/main" val="20145543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5392" y="147338"/>
            <a:ext cx="6589199" cy="1280890"/>
          </a:xfrm>
        </p:spPr>
        <p:txBody>
          <a:bodyPr>
            <a:noAutofit/>
          </a:bodyPr>
          <a:lstStyle/>
          <a:p>
            <a:pPr algn="ctr"/>
            <a:r>
              <a:rPr lang="ru-RU" sz="28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ПРИОРИТЕТНЫЕ РАСХОДЫ </a:t>
            </a:r>
            <a:br>
              <a:rPr lang="ru-RU" sz="28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бюджете Слюдянского муниципального образования: </a:t>
            </a: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4947298"/>
              </p:ext>
            </p:extLst>
          </p:nvPr>
        </p:nvGraphicFramePr>
        <p:xfrm>
          <a:off x="457200" y="1600200"/>
          <a:ext cx="4978896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204864"/>
            <a:ext cx="3996444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1259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297777324"/>
              </p:ext>
            </p:extLst>
          </p:nvPr>
        </p:nvGraphicFramePr>
        <p:xfrm>
          <a:off x="179512" y="188640"/>
          <a:ext cx="8784976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-252536" y="68239"/>
            <a:ext cx="48965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Структура расходной части бюджета Слюдянского муниципального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80823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435102527"/>
              </p:ext>
            </p:extLst>
          </p:nvPr>
        </p:nvGraphicFramePr>
        <p:xfrm>
          <a:off x="215516" y="692696"/>
          <a:ext cx="8928484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496944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понятия </a:t>
            </a:r>
            <a:r>
              <a:rPr lang="ru-RU" sz="2000" b="1" i="1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(ст. 6 БК РФ)</a:t>
            </a:r>
            <a:endParaRPr lang="ru-RU" b="1" i="1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5618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Доля программных мероприятий в расходной части бюджета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416911"/>
              </p:ext>
            </p:extLst>
          </p:nvPr>
        </p:nvGraphicFramePr>
        <p:xfrm>
          <a:off x="457200" y="1600200"/>
          <a:ext cx="8363272" cy="4997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64096"/>
          </a:xfrm>
        </p:spPr>
        <p:txBody>
          <a:bodyPr>
            <a:normAutofit/>
          </a:bodyPr>
          <a:lstStyle/>
          <a:p>
            <a:pPr algn="ctr"/>
            <a:r>
              <a:rPr lang="ru-RU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Непрограммные расходы, </a:t>
            </a:r>
            <a:r>
              <a:rPr lang="ru-RU" sz="2400" b="1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(тыс. руб.)</a:t>
            </a:r>
            <a:endParaRPr lang="ru-RU" b="1" cap="none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0748907"/>
              </p:ext>
            </p:extLst>
          </p:nvPr>
        </p:nvGraphicFramePr>
        <p:xfrm>
          <a:off x="533400" y="1103566"/>
          <a:ext cx="8071050" cy="5168721"/>
        </p:xfrm>
        <a:graphic>
          <a:graphicData uri="http://schemas.openxmlformats.org/drawingml/2006/table">
            <a:tbl>
              <a:tblPr firstRow="1" firstCol="1">
                <a:tableStyleId>{D7AC3CCA-C797-4891-BE02-D94E43425B78}</a:tableStyleId>
              </a:tblPr>
              <a:tblGrid>
                <a:gridCol w="3632574">
                  <a:extLst>
                    <a:ext uri="{9D8B030D-6E8A-4147-A177-3AD203B41FA5}">
                      <a16:colId xmlns:a16="http://schemas.microsoft.com/office/drawing/2014/main" val="2249295848"/>
                    </a:ext>
                  </a:extLst>
                </a:gridCol>
                <a:gridCol w="1109619">
                  <a:extLst>
                    <a:ext uri="{9D8B030D-6E8A-4147-A177-3AD203B41FA5}">
                      <a16:colId xmlns:a16="http://schemas.microsoft.com/office/drawing/2014/main" val="3946048520"/>
                    </a:ext>
                  </a:extLst>
                </a:gridCol>
                <a:gridCol w="1109619">
                  <a:extLst>
                    <a:ext uri="{9D8B030D-6E8A-4147-A177-3AD203B41FA5}">
                      <a16:colId xmlns:a16="http://schemas.microsoft.com/office/drawing/2014/main" val="1273417947"/>
                    </a:ext>
                  </a:extLst>
                </a:gridCol>
                <a:gridCol w="1109619">
                  <a:extLst>
                    <a:ext uri="{9D8B030D-6E8A-4147-A177-3AD203B41FA5}">
                      <a16:colId xmlns:a16="http://schemas.microsoft.com/office/drawing/2014/main" val="2913245917"/>
                    </a:ext>
                  </a:extLst>
                </a:gridCol>
                <a:gridCol w="1109619">
                  <a:extLst>
                    <a:ext uri="{9D8B030D-6E8A-4147-A177-3AD203B41FA5}">
                      <a16:colId xmlns:a16="http://schemas.microsoft.com/office/drawing/2014/main" val="1865543769"/>
                    </a:ext>
                  </a:extLst>
                </a:gridCol>
              </a:tblGrid>
              <a:tr h="82189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Непрограммные расходы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37" marR="7337" marT="7337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 (оценка)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37" marR="7337" marT="7337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  (прогноз)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37" marR="7337" marT="7337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(прогноз)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37" marR="7337" marT="7337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(прогноз)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37" marR="7337" marT="7337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8156154"/>
                  </a:ext>
                </a:extLst>
              </a:tr>
              <a:tr h="99948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Председатель представительного органа Слюдянского муниципального образования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37" marR="7337" marT="7337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391,5</a:t>
                      </a:r>
                    </a:p>
                  </a:txBody>
                  <a:tcPr marL="7337" marR="7337" marT="733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1 486,4</a:t>
                      </a:r>
                    </a:p>
                  </a:txBody>
                  <a:tcPr marL="7337" marR="7337" marT="733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1 966,1</a:t>
                      </a:r>
                    </a:p>
                  </a:txBody>
                  <a:tcPr marL="7337" marR="7337" marT="733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1 966,1</a:t>
                      </a:r>
                    </a:p>
                  </a:txBody>
                  <a:tcPr marL="7337" marR="7337" marT="733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3512993"/>
                  </a:ext>
                </a:extLst>
              </a:tr>
              <a:tr h="118053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Председатель ревизионной комиссии Слюдянского муниципального образования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37" marR="7337" marT="7337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949,6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37" marR="7337" marT="733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1 019,2</a:t>
                      </a:r>
                    </a:p>
                  </a:txBody>
                  <a:tcPr marL="7337" marR="7337" marT="733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1 359,0</a:t>
                      </a:r>
                    </a:p>
                  </a:txBody>
                  <a:tcPr marL="7337" marR="7337" marT="733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1 359,0</a:t>
                      </a:r>
                    </a:p>
                  </a:txBody>
                  <a:tcPr marL="7337" marR="7337" marT="733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9978973"/>
                  </a:ext>
                </a:extLst>
              </a:tr>
              <a:tr h="79200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проведения муниципальных выборов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37" marR="7337" marT="7337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1 585,2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37" marR="7337" marT="733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7337" marR="7337" marT="733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37" marR="7337" marT="733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37" marR="7337" marT="733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3769975"/>
                  </a:ext>
                </a:extLst>
              </a:tr>
              <a:tr h="46324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Резервный фонд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37" marR="7337" marT="7337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37" marR="7337" marT="733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37" marR="7337" marT="733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37" marR="7337" marT="733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37" marR="7337" marT="733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0696048"/>
                  </a:ext>
                </a:extLst>
              </a:tr>
              <a:tr h="46324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Межбюджетные трансферты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37" marR="7337" marT="7337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1 804,8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37" marR="7337" marT="733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1 802,8</a:t>
                      </a:r>
                    </a:p>
                  </a:txBody>
                  <a:tcPr marL="7337" marR="7337" marT="733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7337" marR="7337" marT="733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37" marR="7337" marT="733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8044754"/>
                  </a:ext>
                </a:extLst>
              </a:tr>
              <a:tr h="448304"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37" marR="7337" marT="7337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4 931,1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37" marR="7337" marT="733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4 508,4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37" marR="7337" marT="733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3 525,1</a:t>
                      </a:r>
                    </a:p>
                  </a:txBody>
                  <a:tcPr marL="7337" marR="7337" marT="733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3 525,1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37" marR="7337" marT="733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2214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96748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-84588"/>
            <a:ext cx="8856984" cy="648072"/>
          </a:xfrm>
        </p:spPr>
        <p:txBody>
          <a:bodyPr>
            <a:noAutofit/>
          </a:bodyPr>
          <a:lstStyle/>
          <a:p>
            <a:pPr algn="ctr"/>
            <a:r>
              <a:rPr lang="ru-RU" sz="24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Перечень муниципальных программ, (тыс. руб.)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D65366EB-3709-477F-97B0-69C7365369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369695"/>
              </p:ext>
            </p:extLst>
          </p:nvPr>
        </p:nvGraphicFramePr>
        <p:xfrm>
          <a:off x="251520" y="476672"/>
          <a:ext cx="8712967" cy="62178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54527">
                  <a:extLst>
                    <a:ext uri="{9D8B030D-6E8A-4147-A177-3AD203B41FA5}">
                      <a16:colId xmlns:a16="http://schemas.microsoft.com/office/drawing/2014/main" val="3928639651"/>
                    </a:ext>
                  </a:extLst>
                </a:gridCol>
                <a:gridCol w="1227004">
                  <a:extLst>
                    <a:ext uri="{9D8B030D-6E8A-4147-A177-3AD203B41FA5}">
                      <a16:colId xmlns:a16="http://schemas.microsoft.com/office/drawing/2014/main" val="560486070"/>
                    </a:ext>
                  </a:extLst>
                </a:gridCol>
                <a:gridCol w="1202216">
                  <a:extLst>
                    <a:ext uri="{9D8B030D-6E8A-4147-A177-3AD203B41FA5}">
                      <a16:colId xmlns:a16="http://schemas.microsoft.com/office/drawing/2014/main" val="2863415146"/>
                    </a:ext>
                  </a:extLst>
                </a:gridCol>
                <a:gridCol w="1214610">
                  <a:extLst>
                    <a:ext uri="{9D8B030D-6E8A-4147-A177-3AD203B41FA5}">
                      <a16:colId xmlns:a16="http://schemas.microsoft.com/office/drawing/2014/main" val="131014000"/>
                    </a:ext>
                  </a:extLst>
                </a:gridCol>
                <a:gridCol w="1214610">
                  <a:extLst>
                    <a:ext uri="{9D8B030D-6E8A-4147-A177-3AD203B41FA5}">
                      <a16:colId xmlns:a16="http://schemas.microsoft.com/office/drawing/2014/main" val="3282444344"/>
                    </a:ext>
                  </a:extLst>
                </a:gridCol>
              </a:tblGrid>
              <a:tr h="42322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75" marR="6975" marT="69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(оценка)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75" marR="6975" marT="69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(прогноз)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75" marR="6975" marT="69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(прогноз)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75" marR="6975" marT="69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(прогноз)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75" marR="6975" marT="69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0586300"/>
                  </a:ext>
                </a:extLst>
              </a:tr>
              <a:tr h="42321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«Развитие жилищно-коммунального хозяйства  Слюдянского муниципального образования»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75" marR="6975" marT="69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39 233,5</a:t>
                      </a:r>
                    </a:p>
                  </a:txBody>
                  <a:tcPr marL="6975" marR="6975" marT="69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22 512,5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75" marR="6975" marT="69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4 405,2</a:t>
                      </a:r>
                    </a:p>
                  </a:txBody>
                  <a:tcPr marL="6975" marR="6975" marT="69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5 725,8</a:t>
                      </a:r>
                    </a:p>
                  </a:txBody>
                  <a:tcPr marL="6975" marR="6975" marT="69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7662040"/>
                  </a:ext>
                </a:extLst>
              </a:tr>
              <a:tr h="42321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 «Доступное жилье на территории Слюдянского муниципального образования»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75" marR="6975" marT="69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118 528 ,1</a:t>
                      </a:r>
                    </a:p>
                  </a:txBody>
                  <a:tcPr marL="6975" marR="6975" marT="69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175 255,6</a:t>
                      </a:r>
                    </a:p>
                  </a:txBody>
                  <a:tcPr marL="6975" marR="6975" marT="69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11 244,8</a:t>
                      </a:r>
                    </a:p>
                  </a:txBody>
                  <a:tcPr marL="6975" marR="6975" marT="69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10 846,0</a:t>
                      </a:r>
                    </a:p>
                  </a:txBody>
                  <a:tcPr marL="6975" marR="6975" marT="69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9066917"/>
                  </a:ext>
                </a:extLst>
              </a:tr>
              <a:tr h="42321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«Развитие транспортного комплекса и улично- дорожной сети Слюдянского муниципального образования»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75" marR="6975" marT="69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18 801,3</a:t>
                      </a:r>
                    </a:p>
                  </a:txBody>
                  <a:tcPr marL="6975" marR="6975" marT="69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9 357,9</a:t>
                      </a:r>
                    </a:p>
                  </a:txBody>
                  <a:tcPr marL="6975" marR="6975" marT="69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10 025,2</a:t>
                      </a:r>
                    </a:p>
                  </a:txBody>
                  <a:tcPr marL="6975" marR="6975" marT="69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10 345,9</a:t>
                      </a:r>
                    </a:p>
                  </a:txBody>
                  <a:tcPr marL="6975" marR="6975" marT="69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6279612"/>
                  </a:ext>
                </a:extLst>
              </a:tr>
              <a:tr h="42321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"Благоустройство Слюдянского муниципального образования»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75" marR="6975" marT="69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38 838,7</a:t>
                      </a:r>
                    </a:p>
                  </a:txBody>
                  <a:tcPr marL="6975" marR="6975" marT="69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44 008,3</a:t>
                      </a:r>
                    </a:p>
                  </a:txBody>
                  <a:tcPr marL="6975" marR="6975" marT="69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20 573,4</a:t>
                      </a:r>
                    </a:p>
                  </a:txBody>
                  <a:tcPr marL="6975" marR="6975" marT="69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20 958,2</a:t>
                      </a:r>
                    </a:p>
                  </a:txBody>
                  <a:tcPr marL="6975" marR="6975" marT="69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1544473"/>
                  </a:ext>
                </a:extLst>
              </a:tr>
              <a:tr h="42321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«Обеспечение комплексных мер безопасности в Слюдянском муниципальном образовании»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75" marR="6975" marT="69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671,0</a:t>
                      </a:r>
                    </a:p>
                  </a:txBody>
                  <a:tcPr marL="6975" marR="6975" marT="69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816,0</a:t>
                      </a:r>
                    </a:p>
                  </a:txBody>
                  <a:tcPr marL="6975" marR="6975" marT="69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1 091,0</a:t>
                      </a:r>
                    </a:p>
                  </a:txBody>
                  <a:tcPr marL="6975" marR="6975" marT="69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1 061,0</a:t>
                      </a:r>
                    </a:p>
                  </a:txBody>
                  <a:tcPr marL="6975" marR="6975" marT="69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3478814"/>
                  </a:ext>
                </a:extLst>
              </a:tr>
              <a:tr h="42321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«Поддержка приоритетных отраслей экономики Слюдянского муниципального образования»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75" marR="6975" marT="69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</a:t>
                      </a:r>
                    </a:p>
                  </a:txBody>
                  <a:tcPr marL="6975" marR="6975" marT="69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370,0</a:t>
                      </a:r>
                    </a:p>
                  </a:txBody>
                  <a:tcPr marL="6975" marR="6975" marT="69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</a:t>
                      </a:r>
                    </a:p>
                  </a:txBody>
                  <a:tcPr marL="6975" marR="6975" marT="69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</a:t>
                      </a:r>
                    </a:p>
                  </a:txBody>
                  <a:tcPr marL="6975" marR="6975" marT="69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1898554"/>
                  </a:ext>
                </a:extLst>
              </a:tr>
              <a:tr h="42321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 «Совершенствование механизмов управления Слюдянским муниципальным образованием»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75" marR="6975" marT="69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39 091,2</a:t>
                      </a:r>
                    </a:p>
                  </a:txBody>
                  <a:tcPr marL="6975" marR="6975" marT="69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42 195,8</a:t>
                      </a:r>
                    </a:p>
                  </a:txBody>
                  <a:tcPr marL="6975" marR="6975" marT="69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52 272,2</a:t>
                      </a:r>
                    </a:p>
                  </a:txBody>
                  <a:tcPr marL="6975" marR="6975" marT="69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52 023,5</a:t>
                      </a:r>
                    </a:p>
                  </a:txBody>
                  <a:tcPr marL="6975" marR="6975" marT="69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6734394"/>
                  </a:ext>
                </a:extLst>
              </a:tr>
              <a:tr h="42321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 «Развитие культуры, досуга, физической культуры и спорта Слюдянского муниципального образования»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75" marR="6975" marT="69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13 988,0</a:t>
                      </a:r>
                    </a:p>
                  </a:txBody>
                  <a:tcPr marL="6975" marR="6975" marT="69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13 509,0</a:t>
                      </a:r>
                    </a:p>
                  </a:txBody>
                  <a:tcPr marL="6975" marR="6975" marT="69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12 723,1</a:t>
                      </a:r>
                    </a:p>
                  </a:txBody>
                  <a:tcPr marL="6975" marR="6975" marT="69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12 714,3</a:t>
                      </a:r>
                    </a:p>
                  </a:txBody>
                  <a:tcPr marL="6975" marR="6975" marT="69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4661433"/>
                  </a:ext>
                </a:extLst>
              </a:tr>
              <a:tr h="42321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 «Формирование современной городской среды на территории Слюдянского муниципального образования»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75" marR="6975" marT="69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9 975,5</a:t>
                      </a:r>
                    </a:p>
                  </a:txBody>
                  <a:tcPr marL="6975" marR="6975" marT="69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12 674,7</a:t>
                      </a:r>
                    </a:p>
                  </a:txBody>
                  <a:tcPr marL="6975" marR="6975" marT="69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680,0</a:t>
                      </a:r>
                    </a:p>
                  </a:txBody>
                  <a:tcPr marL="6975" marR="6975" marT="69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975" marR="6975" marT="69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7253604"/>
                  </a:ext>
                </a:extLst>
              </a:tr>
              <a:tr h="62966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 «Комплексное и устойчивое развитие градостроительной деятельности  и земельных отношений  на территории Слюдянского муниципального образования»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75" marR="6975" marT="69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3 009,6</a:t>
                      </a:r>
                    </a:p>
                  </a:txBody>
                  <a:tcPr marL="6975" marR="6975" marT="69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1 210,0</a:t>
                      </a:r>
                    </a:p>
                  </a:txBody>
                  <a:tcPr marL="6975" marR="6975" marT="69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300,0</a:t>
                      </a:r>
                    </a:p>
                  </a:txBody>
                  <a:tcPr marL="6975" marR="6975" marT="69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300,0</a:t>
                      </a:r>
                    </a:p>
                  </a:txBody>
                  <a:tcPr marL="6975" marR="6975" marT="69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1999105"/>
                  </a:ext>
                </a:extLst>
              </a:tr>
              <a:tr h="42321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 «Повышение качества управления муниципальным имуществом Слюдянского муниципального образования»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75" marR="6975" marT="69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2 791,7</a:t>
                      </a:r>
                    </a:p>
                  </a:txBody>
                  <a:tcPr marL="6975" marR="6975" marT="69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2 113,3</a:t>
                      </a:r>
                    </a:p>
                  </a:txBody>
                  <a:tcPr marL="6975" marR="6975" marT="69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379,4</a:t>
                      </a:r>
                    </a:p>
                  </a:txBody>
                  <a:tcPr marL="6975" marR="6975" marT="69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34,0</a:t>
                      </a:r>
                    </a:p>
                  </a:txBody>
                  <a:tcPr marL="6975" marR="6975" marT="69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1089097"/>
                  </a:ext>
                </a:extLst>
              </a:tr>
              <a:tr h="42321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 «Защита прав потребителей на территории Слюдянского муниципального образования»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75" marR="6975" marT="69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</a:t>
                      </a:r>
                    </a:p>
                  </a:txBody>
                  <a:tcPr marL="6975" marR="6975" marT="69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</a:t>
                      </a:r>
                    </a:p>
                  </a:txBody>
                  <a:tcPr marL="6975" marR="6975" marT="69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</a:t>
                      </a:r>
                    </a:p>
                  </a:txBody>
                  <a:tcPr marL="6975" marR="6975" marT="69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</a:t>
                      </a:r>
                    </a:p>
                  </a:txBody>
                  <a:tcPr marL="6975" marR="6975" marT="69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5690701"/>
                  </a:ext>
                </a:extLst>
              </a:tr>
              <a:tr h="268382"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75" marR="6975" marT="69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284 953,6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75" marR="6975" marT="69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324 028,1</a:t>
                      </a:r>
                    </a:p>
                  </a:txBody>
                  <a:tcPr marL="6975" marR="6975" marT="69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113 719,2</a:t>
                      </a:r>
                    </a:p>
                  </a:txBody>
                  <a:tcPr marL="6975" marR="6975" marT="69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114 033,6</a:t>
                      </a:r>
                    </a:p>
                  </a:txBody>
                  <a:tcPr marL="6975" marR="6975" marT="69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26132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607E7D6-E8E2-48F1-9E0F-926387B72484}"/>
              </a:ext>
            </a:extLst>
          </p:cNvPr>
          <p:cNvSpPr txBox="1"/>
          <p:nvPr/>
        </p:nvSpPr>
        <p:spPr>
          <a:xfrm>
            <a:off x="0" y="34506"/>
            <a:ext cx="9324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Бюджетные ассигнования бюджета Слюдянского муниципального образования 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2023 – 2025 годы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 разрезе муниципальных программ)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72D0E27-E5C3-4E78-9179-05715FCE39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37" y="1262256"/>
            <a:ext cx="2304256" cy="13921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5A3CD0A-AE67-4046-9777-78DDC0ED5ABB}"/>
              </a:ext>
            </a:extLst>
          </p:cNvPr>
          <p:cNvSpPr txBox="1"/>
          <p:nvPr/>
        </p:nvSpPr>
        <p:spPr>
          <a:xfrm>
            <a:off x="461437" y="2674690"/>
            <a:ext cx="2382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ЖКХ СМО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169182-4724-4B16-8A17-88DDA76E21C5}"/>
              </a:ext>
            </a:extLst>
          </p:cNvPr>
          <p:cNvSpPr txBox="1"/>
          <p:nvPr/>
        </p:nvSpPr>
        <p:spPr>
          <a:xfrm>
            <a:off x="799247" y="3097348"/>
            <a:ext cx="23042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2023г. – 22 512,5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2024г. – 4 405,2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2025г. – 5 725,8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8A1BFA5-94FA-4FEE-9AC2-48C72C44D9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81" y="1267145"/>
            <a:ext cx="1872208" cy="140415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A1FC75F-81BE-4FCB-82CF-7C1E6611AA81}"/>
              </a:ext>
            </a:extLst>
          </p:cNvPr>
          <p:cNvSpPr txBox="1"/>
          <p:nvPr/>
        </p:nvSpPr>
        <p:spPr>
          <a:xfrm>
            <a:off x="3411229" y="2683379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Доступное жильё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998DC3-D6AD-4015-AB03-0DAFD05F049E}"/>
              </a:ext>
            </a:extLst>
          </p:cNvPr>
          <p:cNvSpPr txBox="1"/>
          <p:nvPr/>
        </p:nvSpPr>
        <p:spPr>
          <a:xfrm>
            <a:off x="3904238" y="3052711"/>
            <a:ext cx="23042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2023г. – 175 255,6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2024г. – 11 244,8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2025г. – 10 846,0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87A688E-6627-483E-89D8-037625BBCE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745" y="1221232"/>
            <a:ext cx="2037318" cy="127332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926FAF4-B62E-4D94-923F-39B8590518C1}"/>
              </a:ext>
            </a:extLst>
          </p:cNvPr>
          <p:cNvSpPr txBox="1"/>
          <p:nvPr/>
        </p:nvSpPr>
        <p:spPr>
          <a:xfrm>
            <a:off x="6039555" y="2450850"/>
            <a:ext cx="2877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транспортного комплекса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5800DCE-989D-4D75-BC1B-71BB3357975E}"/>
              </a:ext>
            </a:extLst>
          </p:cNvPr>
          <p:cNvSpPr txBox="1"/>
          <p:nvPr/>
        </p:nvSpPr>
        <p:spPr>
          <a:xfrm>
            <a:off x="6660232" y="3097348"/>
            <a:ext cx="23042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2023г. – 9 357,9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2024г. – 10 025,2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2025г. – 10 345,9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D91E3D2-11F1-4017-8CDE-5C756F9B53D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43" y="4168227"/>
            <a:ext cx="2160240" cy="147076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5A47428-CC1B-47E1-83C3-CFEC244E886C}"/>
              </a:ext>
            </a:extLst>
          </p:cNvPr>
          <p:cNvSpPr txBox="1"/>
          <p:nvPr/>
        </p:nvSpPr>
        <p:spPr>
          <a:xfrm>
            <a:off x="406245" y="5601873"/>
            <a:ext cx="2563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Благоустройство СМО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F7606C0-986C-483F-B335-92F4C6C0B29F}"/>
              </a:ext>
            </a:extLst>
          </p:cNvPr>
          <p:cNvSpPr txBox="1"/>
          <p:nvPr/>
        </p:nvSpPr>
        <p:spPr>
          <a:xfrm>
            <a:off x="799247" y="6084830"/>
            <a:ext cx="23042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2023г. – 44 008,3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2024г. – 20 573,4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2025г. – 20 958,2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DCEC154-43BD-4ECE-8C77-744A8089567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481" y="4197342"/>
            <a:ext cx="1993521" cy="141253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60CA331-CDCE-48EE-91B7-2E98F0992F5F}"/>
              </a:ext>
            </a:extLst>
          </p:cNvPr>
          <p:cNvSpPr txBox="1"/>
          <p:nvPr/>
        </p:nvSpPr>
        <p:spPr>
          <a:xfrm>
            <a:off x="3580897" y="5595567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Безопасный город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327A960-7F37-4998-BD7F-E84611A6BFD7}"/>
              </a:ext>
            </a:extLst>
          </p:cNvPr>
          <p:cNvSpPr txBox="1"/>
          <p:nvPr/>
        </p:nvSpPr>
        <p:spPr>
          <a:xfrm>
            <a:off x="3869550" y="5971205"/>
            <a:ext cx="23042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2023г. – 816,0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2024г. – 1 091,0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2025г. – 1 061,0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7199114A-90FC-4A41-849E-75111421161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730" y="4168227"/>
            <a:ext cx="1883374" cy="141253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1CB6F3C-C37B-4879-85AF-145D67F54012}"/>
              </a:ext>
            </a:extLst>
          </p:cNvPr>
          <p:cNvSpPr txBox="1"/>
          <p:nvPr/>
        </p:nvSpPr>
        <p:spPr>
          <a:xfrm>
            <a:off x="6208494" y="5561555"/>
            <a:ext cx="2877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Экономическое развитие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AFE1656-57D0-4924-B42B-7A20FEB2B9C3}"/>
              </a:ext>
            </a:extLst>
          </p:cNvPr>
          <p:cNvSpPr txBox="1"/>
          <p:nvPr/>
        </p:nvSpPr>
        <p:spPr>
          <a:xfrm>
            <a:off x="6944068" y="6053290"/>
            <a:ext cx="23042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2023г. – 370,00</a:t>
            </a:r>
          </a:p>
          <a:p>
            <a:r>
              <a:rPr lang="ru-RU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2024г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– 20,00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2025г. – 20,00</a:t>
            </a:r>
          </a:p>
        </p:txBody>
      </p:sp>
    </p:spTree>
    <p:extLst>
      <p:ext uri="{BB962C8B-B14F-4D97-AF65-F5344CB8AC3E}">
        <p14:creationId xmlns:p14="http://schemas.microsoft.com/office/powerpoint/2010/main" val="42788301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8FD4C87-7C6A-4C4A-BD99-E8B05E4A4C24}"/>
              </a:ext>
            </a:extLst>
          </p:cNvPr>
          <p:cNvSpPr txBox="1"/>
          <p:nvPr/>
        </p:nvSpPr>
        <p:spPr>
          <a:xfrm>
            <a:off x="-90264" y="-42249"/>
            <a:ext cx="9324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Бюджетные ассигнования бюджета Слюдянского муниципального образования 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2023 – 2025 годы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 разрезе муниципальных программ)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BA0D3C2-8D9D-4A17-9C7F-9CD89EA325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42" y="950585"/>
            <a:ext cx="2148045" cy="14327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10F792F-C56B-40E9-B6E8-07D4215E9EE6}"/>
              </a:ext>
            </a:extLst>
          </p:cNvPr>
          <p:cNvSpPr txBox="1"/>
          <p:nvPr/>
        </p:nvSpPr>
        <p:spPr>
          <a:xfrm>
            <a:off x="246257" y="2352185"/>
            <a:ext cx="2736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механизмов управления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F3B27F-C20D-47F5-AE3E-5D7FF60D3101}"/>
              </a:ext>
            </a:extLst>
          </p:cNvPr>
          <p:cNvSpPr txBox="1"/>
          <p:nvPr/>
        </p:nvSpPr>
        <p:spPr>
          <a:xfrm>
            <a:off x="787989" y="3019737"/>
            <a:ext cx="23042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2023г. – 42 195,8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2024г. – 52 272,2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2025г. – 52 035,5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A2509E2-858B-4BA7-B811-19B828A2C5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100" y="939473"/>
            <a:ext cx="1529471" cy="15294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632A7F1-2F8D-4CEF-8282-CD6B6647AAE1}"/>
              </a:ext>
            </a:extLst>
          </p:cNvPr>
          <p:cNvSpPr txBox="1"/>
          <p:nvPr/>
        </p:nvSpPr>
        <p:spPr>
          <a:xfrm>
            <a:off x="3113728" y="2426760"/>
            <a:ext cx="24837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культуры, досуга, физической культуры и досуга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7710A8-9EBF-4AD8-9D72-94D7364FF4F8}"/>
              </a:ext>
            </a:extLst>
          </p:cNvPr>
          <p:cNvSpPr txBox="1"/>
          <p:nvPr/>
        </p:nvSpPr>
        <p:spPr>
          <a:xfrm>
            <a:off x="3476536" y="3143494"/>
            <a:ext cx="23042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2023г. – 13 509,0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2024г. – 12 723,1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2025г. – 12 714,3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4951243-EC5B-42BC-A088-ACDAAEA970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899" y="939473"/>
            <a:ext cx="2483768" cy="165584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E6EF220-0348-43A9-B93E-1248AACE08B9}"/>
              </a:ext>
            </a:extLst>
          </p:cNvPr>
          <p:cNvSpPr txBox="1"/>
          <p:nvPr/>
        </p:nvSpPr>
        <p:spPr>
          <a:xfrm>
            <a:off x="5941354" y="2527791"/>
            <a:ext cx="2687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Современная городская среда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536ACA4-2348-4BEF-88A6-350DD78B3840}"/>
              </a:ext>
            </a:extLst>
          </p:cNvPr>
          <p:cNvSpPr txBox="1"/>
          <p:nvPr/>
        </p:nvSpPr>
        <p:spPr>
          <a:xfrm>
            <a:off x="6484851" y="3179459"/>
            <a:ext cx="23042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2023г. – 12 674,7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2024г. – 680,0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2025г. – 0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D9FBCFF-01B1-4641-A195-461065E52E3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18" y="3947973"/>
            <a:ext cx="2079200" cy="116897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D4AE16B-040B-4B39-B844-8AF6D6D06D61}"/>
              </a:ext>
            </a:extLst>
          </p:cNvPr>
          <p:cNvSpPr txBox="1"/>
          <p:nvPr/>
        </p:nvSpPr>
        <p:spPr>
          <a:xfrm>
            <a:off x="384431" y="5159393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Градостроительная деятельность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B65B27E-0796-4230-9D35-F91E0523AED1}"/>
              </a:ext>
            </a:extLst>
          </p:cNvPr>
          <p:cNvSpPr txBox="1"/>
          <p:nvPr/>
        </p:nvSpPr>
        <p:spPr>
          <a:xfrm>
            <a:off x="654804" y="5897057"/>
            <a:ext cx="23042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2023г. – 1 210,0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2024г. – 300,00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2025г. – 300,00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72C826A-20DA-4BC8-A869-3B7142558BB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166" y="3956231"/>
            <a:ext cx="2092431" cy="138292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0944AE3-9564-4487-BC16-2A719A6917FA}"/>
              </a:ext>
            </a:extLst>
          </p:cNvPr>
          <p:cNvSpPr txBox="1"/>
          <p:nvPr/>
        </p:nvSpPr>
        <p:spPr>
          <a:xfrm>
            <a:off x="2639145" y="5326301"/>
            <a:ext cx="3333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муниципальным имуществом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4B50FB2-981E-464D-AF04-80E8D0DC64D2}"/>
              </a:ext>
            </a:extLst>
          </p:cNvPr>
          <p:cNvSpPr txBox="1"/>
          <p:nvPr/>
        </p:nvSpPr>
        <p:spPr>
          <a:xfrm>
            <a:off x="3476536" y="5972632"/>
            <a:ext cx="23042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2023г. – 2 113,3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2024г. – 379,4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2025г. – 34,0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397D41A5-B514-4896-BA3B-282D7CCB199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289" y="3956231"/>
            <a:ext cx="2358987" cy="132693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D075BDF-D602-48E2-9F4B-679EECB1316B}"/>
              </a:ext>
            </a:extLst>
          </p:cNvPr>
          <p:cNvSpPr txBox="1"/>
          <p:nvPr/>
        </p:nvSpPr>
        <p:spPr>
          <a:xfrm>
            <a:off x="5922835" y="5272196"/>
            <a:ext cx="29013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Защита прав потребителей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2B2DAE1-3C08-4796-95A2-882A97208118}"/>
              </a:ext>
            </a:extLst>
          </p:cNvPr>
          <p:cNvSpPr txBox="1"/>
          <p:nvPr/>
        </p:nvSpPr>
        <p:spPr>
          <a:xfrm>
            <a:off x="6839744" y="5950260"/>
            <a:ext cx="23042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2023г. – 5,0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2024г. – 5,0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2025г. – 5,0</a:t>
            </a:r>
          </a:p>
        </p:txBody>
      </p:sp>
    </p:spTree>
    <p:extLst>
      <p:ext uri="{BB962C8B-B14F-4D97-AF65-F5344CB8AC3E}">
        <p14:creationId xmlns:p14="http://schemas.microsoft.com/office/powerpoint/2010/main" val="30751391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B8EA181-3AC2-42B3-A3D9-3C0AB09F3137}"/>
              </a:ext>
            </a:extLst>
          </p:cNvPr>
          <p:cNvSpPr txBox="1"/>
          <p:nvPr/>
        </p:nvSpPr>
        <p:spPr>
          <a:xfrm>
            <a:off x="323528" y="84380"/>
            <a:ext cx="849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Значимые мероприятия, планируемые к финансированию в 2023 году 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704EE168-8CBE-4F9F-B5AC-A55E4B500F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86389678"/>
              </p:ext>
            </p:extLst>
          </p:nvPr>
        </p:nvGraphicFramePr>
        <p:xfrm>
          <a:off x="323528" y="328958"/>
          <a:ext cx="8618716" cy="65290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2539644C-F01C-447B-AF58-57926CBD0E82}"/>
              </a:ext>
            </a:extLst>
          </p:cNvPr>
          <p:cNvSpPr txBox="1"/>
          <p:nvPr/>
        </p:nvSpPr>
        <p:spPr>
          <a:xfrm>
            <a:off x="409240" y="836662"/>
            <a:ext cx="86409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1 325,0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491F1E-D2BC-4D36-8F69-3857F79A8202}"/>
              </a:ext>
            </a:extLst>
          </p:cNvPr>
          <p:cNvSpPr txBox="1"/>
          <p:nvPr/>
        </p:nvSpPr>
        <p:spPr>
          <a:xfrm>
            <a:off x="971600" y="1844824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734,2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748AF5-C5A7-4140-B25F-2A9D482F562F}"/>
              </a:ext>
            </a:extLst>
          </p:cNvPr>
          <p:cNvSpPr txBox="1"/>
          <p:nvPr/>
        </p:nvSpPr>
        <p:spPr>
          <a:xfrm>
            <a:off x="1273336" y="2875616"/>
            <a:ext cx="86409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1 677,2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136243-0118-43A1-8F50-CFCAA4BC0686}"/>
              </a:ext>
            </a:extLst>
          </p:cNvPr>
          <p:cNvSpPr txBox="1"/>
          <p:nvPr/>
        </p:nvSpPr>
        <p:spPr>
          <a:xfrm>
            <a:off x="1187624" y="3949305"/>
            <a:ext cx="949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175 532,8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5E1676-A1EE-4E5F-AE1A-131DAE606F49}"/>
              </a:ext>
            </a:extLst>
          </p:cNvPr>
          <p:cNvSpPr txBox="1"/>
          <p:nvPr/>
        </p:nvSpPr>
        <p:spPr>
          <a:xfrm>
            <a:off x="971600" y="4964784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632,2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0741ED-0EEB-4FBB-A263-CF28B5BB96AA}"/>
              </a:ext>
            </a:extLst>
          </p:cNvPr>
          <p:cNvSpPr txBox="1"/>
          <p:nvPr/>
        </p:nvSpPr>
        <p:spPr>
          <a:xfrm>
            <a:off x="431746" y="5961453"/>
            <a:ext cx="86409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6 646,3</a:t>
            </a:r>
          </a:p>
        </p:txBody>
      </p:sp>
    </p:spTree>
    <p:extLst>
      <p:ext uri="{BB962C8B-B14F-4D97-AF65-F5344CB8AC3E}">
        <p14:creationId xmlns:p14="http://schemas.microsoft.com/office/powerpoint/2010/main" val="26921300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B8EA181-3AC2-42B3-A3D9-3C0AB09F3137}"/>
              </a:ext>
            </a:extLst>
          </p:cNvPr>
          <p:cNvSpPr txBox="1"/>
          <p:nvPr/>
        </p:nvSpPr>
        <p:spPr>
          <a:xfrm>
            <a:off x="323528" y="84380"/>
            <a:ext cx="849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Значимые мероприятия, планируемые к финансированию в 2023 году </a:t>
            </a: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9A7660AF-B165-4AB2-8F68-65544EA146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3729793"/>
              </p:ext>
            </p:extLst>
          </p:nvPr>
        </p:nvGraphicFramePr>
        <p:xfrm>
          <a:off x="323528" y="328958"/>
          <a:ext cx="8618716" cy="65290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E5C1E0F-0F1F-4095-A5AE-83B25DD41939}"/>
              </a:ext>
            </a:extLst>
          </p:cNvPr>
          <p:cNvSpPr txBox="1"/>
          <p:nvPr/>
        </p:nvSpPr>
        <p:spPr>
          <a:xfrm>
            <a:off x="395536" y="729068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961,6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A5A8CD-2940-4961-80CA-3F129D8373AB}"/>
              </a:ext>
            </a:extLst>
          </p:cNvPr>
          <p:cNvSpPr txBox="1"/>
          <p:nvPr/>
        </p:nvSpPr>
        <p:spPr>
          <a:xfrm>
            <a:off x="899592" y="1628800"/>
            <a:ext cx="86409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7 788,4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08018C-E82C-4EE7-A71D-225FCE55A2E5}"/>
              </a:ext>
            </a:extLst>
          </p:cNvPr>
          <p:cNvSpPr txBox="1"/>
          <p:nvPr/>
        </p:nvSpPr>
        <p:spPr>
          <a:xfrm>
            <a:off x="1187624" y="2508834"/>
            <a:ext cx="86409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13 400,0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549923-A869-4985-92A1-5EAA21D19C8A}"/>
              </a:ext>
            </a:extLst>
          </p:cNvPr>
          <p:cNvSpPr txBox="1"/>
          <p:nvPr/>
        </p:nvSpPr>
        <p:spPr>
          <a:xfrm>
            <a:off x="1187624" y="4275026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643,2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1E8777-03AE-45AA-AA05-8BB2599C75E7}"/>
              </a:ext>
            </a:extLst>
          </p:cNvPr>
          <p:cNvSpPr txBox="1"/>
          <p:nvPr/>
        </p:nvSpPr>
        <p:spPr>
          <a:xfrm>
            <a:off x="1291316" y="3416507"/>
            <a:ext cx="86409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1 210,0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25023B-CCBC-45E5-93A2-86FB83C5E6B3}"/>
              </a:ext>
            </a:extLst>
          </p:cNvPr>
          <p:cNvSpPr txBox="1"/>
          <p:nvPr/>
        </p:nvSpPr>
        <p:spPr>
          <a:xfrm>
            <a:off x="899592" y="5179712"/>
            <a:ext cx="86409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2 500,0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FD7F76-4967-4D9A-98F8-5B51CF22951D}"/>
              </a:ext>
            </a:extLst>
          </p:cNvPr>
          <p:cNvSpPr txBox="1"/>
          <p:nvPr/>
        </p:nvSpPr>
        <p:spPr>
          <a:xfrm>
            <a:off x="360478" y="6118163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10 174,7</a:t>
            </a:r>
          </a:p>
        </p:txBody>
      </p:sp>
    </p:spTree>
    <p:extLst>
      <p:ext uri="{BB962C8B-B14F-4D97-AF65-F5344CB8AC3E}">
        <p14:creationId xmlns:p14="http://schemas.microsoft.com/office/powerpoint/2010/main" val="20800166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C893BD6-54D8-4FC3-B27A-C5EA2F787B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73479"/>
            <a:ext cx="2898438" cy="28984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DB54F59-EA7C-46BA-9B5A-D4E3914DC44F}"/>
              </a:ext>
            </a:extLst>
          </p:cNvPr>
          <p:cNvSpPr txBox="1"/>
          <p:nvPr/>
        </p:nvSpPr>
        <p:spPr>
          <a:xfrm>
            <a:off x="3347864" y="314538"/>
            <a:ext cx="52565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В планируемом периоде (2023 год) привлечено межбюджетных трансфертов из бюджетов других уровней через участие в федеральных и областных программах на территорию Слюдянского муниципального образования на софинансирование средств из: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 бюджета –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7 547,3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Областного бюджета –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28 624,6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Фонд реформирования ЖКХ –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173 628,5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Софинансирование за счет средств местного бюджета предусмотрено –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8 154,4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CA48A8-6439-464A-AA7C-38E69E544442}"/>
              </a:ext>
            </a:extLst>
          </p:cNvPr>
          <p:cNvSpPr txBox="1"/>
          <p:nvPr/>
        </p:nvSpPr>
        <p:spPr>
          <a:xfrm>
            <a:off x="467544" y="4005064"/>
            <a:ext cx="81369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Ожидается поступление межбюджетных субсидий от других бюджетов на софинансирование мероприятий в рамках реализации Национального проекта «Жилье и городская среда», в том числе по: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муниципальной программе «Доступное жилье на территории Слюдянского муниципального образования» на 2019-2025 годы (подпрограмма "Молодым семьям - доступное жилье«).</a:t>
            </a:r>
          </a:p>
        </p:txBody>
      </p:sp>
    </p:spTree>
    <p:extLst>
      <p:ext uri="{BB962C8B-B14F-4D97-AF65-F5344CB8AC3E}">
        <p14:creationId xmlns:p14="http://schemas.microsoft.com/office/powerpoint/2010/main" val="38728949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8395" y="980728"/>
            <a:ext cx="8229600" cy="2448272"/>
          </a:xfrm>
        </p:spPr>
        <p:txBody>
          <a:bodyPr>
            <a:noAutofit/>
          </a:bodyPr>
          <a:lstStyle/>
          <a:p>
            <a:br>
              <a:rPr lang="ru-RU" sz="180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Планируемый размер дефицита бюджета планируется не выше 10 % от общего годового объема доходов без учета объема безвозмездных поступлений в размере:</a:t>
            </a:r>
            <a:br>
              <a:rPr lang="ru-RU" sz="180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2023 год </a:t>
            </a:r>
            <a:r>
              <a:rPr lang="ru-RU" sz="18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─</a:t>
            </a:r>
            <a:r>
              <a:rPr lang="ru-RU" sz="180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4 200тыс. руб. (5,5%)</a:t>
            </a:r>
            <a:br>
              <a:rPr lang="ru-RU" sz="2000" b="1" cap="none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cap="none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20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 ─ 4 300тыс. руб. (5,8 %)</a:t>
            </a:r>
            <a:br>
              <a:rPr lang="ru-RU" sz="20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2025 год ─ 4 300тыс. руб. (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5,7</a:t>
            </a:r>
            <a:r>
              <a:rPr lang="ru-RU" sz="20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%)</a:t>
            </a:r>
            <a:br>
              <a:rPr lang="ru-RU" sz="20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основным источником финансирования дефицита бюджета муниципального образования станут заемные средства. </a:t>
            </a:r>
          </a:p>
        </p:txBody>
      </p:sp>
      <p:pic>
        <p:nvPicPr>
          <p:cNvPr id="2050" name="Picture 2" descr="F:\Картинки\45254397_64233738fc664563b354052a1bebe046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5292080" y="3471317"/>
            <a:ext cx="2875203" cy="3130893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548395" y="116632"/>
            <a:ext cx="7776864" cy="93610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4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Сбалансированность бюджета Слюдянского муниципального образования </a:t>
            </a:r>
            <a:br>
              <a:rPr lang="ru-RU" sz="24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(п.3 ст. 92.1 БК РФ)</a:t>
            </a: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58C34028-5484-4C6C-B408-1D7966330E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9511294"/>
              </p:ext>
            </p:extLst>
          </p:nvPr>
        </p:nvGraphicFramePr>
        <p:xfrm>
          <a:off x="562010" y="3374747"/>
          <a:ext cx="4320480" cy="3199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6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6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algn="ctr">
              <a:buNone/>
            </a:pPr>
            <a:r>
              <a:rPr lang="ru-RU" sz="6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</a:p>
          <a:p>
            <a:pPr algn="ctr">
              <a:buNone/>
            </a:pPr>
            <a:r>
              <a:rPr lang="ru-RU" sz="6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684106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709103271"/>
              </p:ext>
            </p:extLst>
          </p:nvPr>
        </p:nvGraphicFramePr>
        <p:xfrm>
          <a:off x="791580" y="2000576"/>
          <a:ext cx="7676256" cy="45178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99592" y="116632"/>
            <a:ext cx="746023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Основание для формирования проекта  бюджета Слюдянского муниципального образования</a:t>
            </a: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ст. 172 БК РФ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93463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0335" y="95084"/>
            <a:ext cx="8784976" cy="1143000"/>
          </a:xfrm>
        </p:spPr>
        <p:txBody>
          <a:bodyPr>
            <a:noAutofit/>
          </a:bodyPr>
          <a:lstStyle/>
          <a:p>
            <a:pPr algn="ctr"/>
            <a:r>
              <a:rPr lang="ru-RU" sz="2800" b="1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Основные характеристики бюджета Слюдянского муниципального образования на 2023 – 2025 годы (тыс. руб.)</a:t>
            </a:r>
          </a:p>
        </p:txBody>
      </p:sp>
      <p:pic>
        <p:nvPicPr>
          <p:cNvPr id="10" name="Picture 2" descr="F:\Картинки\45254397_64233738fc664563b354052a1bebe046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74134" y="4532241"/>
            <a:ext cx="1152221" cy="1254687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7271418"/>
              </p:ext>
            </p:extLst>
          </p:nvPr>
        </p:nvGraphicFramePr>
        <p:xfrm>
          <a:off x="2627784" y="1339863"/>
          <a:ext cx="5760641" cy="44654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397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3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3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03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00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 (прогноз)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 (прогноз)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год (прогноз)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90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324 336,6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115 644,4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118 758,9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681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328 536,6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119 944,4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 т.ч. условно  утвержденные расходы</a:t>
                      </a:r>
                      <a:r>
                        <a:rPr lang="ru-RU" sz="1100" b="1" baseline="30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*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(2,5%) в объеме</a:t>
                      </a:r>
                      <a:r>
                        <a:rPr lang="ru-RU" sz="1100" b="1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2 700,00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123 058,9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 т.ч. условно утвержденные расходы</a:t>
                      </a:r>
                      <a:r>
                        <a:rPr lang="ru-RU" sz="1100" b="1" baseline="300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*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(5%) в объеме</a:t>
                      </a:r>
                      <a:r>
                        <a:rPr lang="ru-RU" sz="1100" b="1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5 500,0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-4 200,0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-4 300,0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-4 300,0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Процент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5,5%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5,8%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5,7%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87" y="1937284"/>
            <a:ext cx="1392516" cy="11501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87" y="3261501"/>
            <a:ext cx="1392516" cy="10966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81382" y="5907043"/>
            <a:ext cx="63139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от общего объема доходов без учета безвозмездных поступлений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2828" y="6195392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условно утвержденные расходы – не распределенные в плановом периоде в соответствии с классификацией расходов бюджетов бюджетные ассигнования (п. 5 ст. 184.1 БК РФ)</a:t>
            </a:r>
          </a:p>
        </p:txBody>
      </p:sp>
    </p:spTree>
    <p:extLst>
      <p:ext uri="{BB962C8B-B14F-4D97-AF65-F5344CB8AC3E}">
        <p14:creationId xmlns:p14="http://schemas.microsoft.com/office/powerpoint/2010/main" val="1446555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008112"/>
          </a:xfrm>
        </p:spPr>
        <p:txBody>
          <a:bodyPr>
            <a:noAutofit/>
          </a:bodyPr>
          <a:lstStyle/>
          <a:p>
            <a:pPr algn="ctr"/>
            <a:r>
              <a:rPr lang="ru-RU" sz="24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 доходов бюджета Слюдянского муниципального образования на 2023 – 2025 годы (тыс. руб.) </a:t>
            </a:r>
            <a:br>
              <a:rPr lang="ru-RU" sz="24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b="1" i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ст. 41 БК РФ</a:t>
            </a:r>
            <a:r>
              <a:rPr lang="ru-RU" sz="20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graphicFrame>
        <p:nvGraphicFramePr>
          <p:cNvPr id="5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7902193"/>
              </p:ext>
            </p:extLst>
          </p:nvPr>
        </p:nvGraphicFramePr>
        <p:xfrm>
          <a:off x="107504" y="1196750"/>
          <a:ext cx="8666620" cy="5544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Овал 3"/>
          <p:cNvSpPr/>
          <p:nvPr/>
        </p:nvSpPr>
        <p:spPr>
          <a:xfrm>
            <a:off x="539552" y="1628800"/>
            <a:ext cx="1080120" cy="39561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279 714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72A3CF4-6BBC-479A-98E4-8EC4DA9095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131" y="3947041"/>
            <a:ext cx="2280993" cy="152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896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066130"/>
          </a:xfrm>
        </p:spPr>
        <p:txBody>
          <a:bodyPr>
            <a:noAutofit/>
          </a:bodyPr>
          <a:lstStyle/>
          <a:p>
            <a:pPr algn="ctr"/>
            <a:r>
              <a:rPr lang="ru-RU" sz="22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Виды налоговых и неналоговых доходов  бюджета    Слюдянского муниципального образования на 2023 -2025 годы  (тыс. руб.)</a:t>
            </a:r>
            <a:endParaRPr lang="ru-RU" sz="2200" cap="none" dirty="0">
              <a:solidFill>
                <a:schemeClr val="tx1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8911307"/>
              </p:ext>
            </p:extLst>
          </p:nvPr>
        </p:nvGraphicFramePr>
        <p:xfrm>
          <a:off x="611560" y="1110754"/>
          <a:ext cx="8208909" cy="55010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98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72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72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72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72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72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727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727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6619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доходов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 (оценка)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 (прогноз)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роста,%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  <a:r>
                        <a:rPr lang="ru-RU" sz="12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(прогноз)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роста, %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 (прогноз)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роста,  %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216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 всего</a:t>
                      </a:r>
                    </a:p>
                    <a:p>
                      <a:pPr algn="l" rtl="0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т.ч.:</a:t>
                      </a: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68 661,3</a:t>
                      </a: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75 767,4</a:t>
                      </a: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110,4</a:t>
                      </a: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73 631,2</a:t>
                      </a: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97,2</a:t>
                      </a: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75 763,4</a:t>
                      </a: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102,9</a:t>
                      </a: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484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доходы </a:t>
                      </a:r>
                    </a:p>
                    <a:p>
                      <a:pPr algn="l" rtl="0" fontAlgn="ctr"/>
                      <a:r>
                        <a:rPr lang="ru-RU" sz="1200" b="1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них:</a:t>
                      </a: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64 627,1</a:t>
                      </a: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66 869,1</a:t>
                      </a: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105,2</a:t>
                      </a: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69 332,9</a:t>
                      </a: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103,7</a:t>
                      </a: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71 465,1</a:t>
                      </a: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103,1</a:t>
                      </a: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08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доходы физических лиц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44 284,8</a:t>
                      </a: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45 840,7</a:t>
                      </a: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103,5</a:t>
                      </a: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47 451,5</a:t>
                      </a: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103,5</a:t>
                      </a: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49 110,4</a:t>
                      </a: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103,4</a:t>
                      </a: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19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Акцизы по подакцизным товарам (продукции)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7 237,6</a:t>
                      </a: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7 607,9</a:t>
                      </a: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105,1</a:t>
                      </a: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8 460,9</a:t>
                      </a: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111,2</a:t>
                      </a: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8934,2</a:t>
                      </a: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105,6</a:t>
                      </a: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608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Единый сельскохозяйственный налог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6,2</a:t>
                      </a: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58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имущество физических лиц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3 445,5</a:t>
                      </a: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3 767,5</a:t>
                      </a: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109,3</a:t>
                      </a: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3 767,5</a:t>
                      </a: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3 767,5</a:t>
                      </a: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608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налог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9 653,0</a:t>
                      </a: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9 653,0</a:t>
                      </a: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9 653,0</a:t>
                      </a: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9 653,0</a:t>
                      </a: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484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1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 доходы </a:t>
                      </a:r>
                    </a:p>
                    <a:p>
                      <a:pPr algn="l" rtl="0" fontAlgn="ctr"/>
                      <a:r>
                        <a:rPr lang="ru-RU" sz="1200" b="1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них:</a:t>
                      </a: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4 034,2</a:t>
                      </a: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8 898,3</a:t>
                      </a: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220,6</a:t>
                      </a: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4 298,3</a:t>
                      </a: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48,3</a:t>
                      </a: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4 298,3</a:t>
                      </a: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2426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3 896,4</a:t>
                      </a: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4 298,3</a:t>
                      </a: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110,3</a:t>
                      </a: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4 298,3</a:t>
                      </a: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4 298,3</a:t>
                      </a: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4499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продажи материальных и нематериальных активов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4 600,0</a:t>
                      </a: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608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неналоговые доходы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137 ,8</a:t>
                      </a: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5258" marR="5258" marT="52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1036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36104"/>
          </a:xfrm>
        </p:spPr>
        <p:txBody>
          <a:bodyPr>
            <a:noAutofit/>
          </a:bodyPr>
          <a:lstStyle/>
          <a:p>
            <a:pPr algn="ctr"/>
            <a:r>
              <a:rPr lang="ru-RU" sz="2800" b="1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налоговых и неналоговых доходов   2023-2025 годы (тыс. руб.)</a:t>
            </a:r>
            <a:endParaRPr lang="ru-RU" sz="2800" b="1" cap="none" dirty="0">
              <a:solidFill>
                <a:schemeClr val="tx1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0851092"/>
              </p:ext>
            </p:extLst>
          </p:nvPr>
        </p:nvGraphicFramePr>
        <p:xfrm>
          <a:off x="683568" y="905113"/>
          <a:ext cx="7776864" cy="34284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/>
          <p:cNvSpPr txBox="1"/>
          <p:nvPr/>
        </p:nvSpPr>
        <p:spPr>
          <a:xfrm rot="2198323">
            <a:off x="1600660" y="1906652"/>
            <a:ext cx="936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4 298 (6%)</a:t>
            </a:r>
          </a:p>
        </p:txBody>
      </p:sp>
      <p:graphicFrame>
        <p:nvGraphicFramePr>
          <p:cNvPr id="19" name="Объект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0599835"/>
              </p:ext>
            </p:extLst>
          </p:nvPr>
        </p:nvGraphicFramePr>
        <p:xfrm>
          <a:off x="611560" y="3720561"/>
          <a:ext cx="7488832" cy="3857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TextBox 19"/>
          <p:cNvSpPr txBox="1"/>
          <p:nvPr/>
        </p:nvSpPr>
        <p:spPr>
          <a:xfrm rot="3625717">
            <a:off x="1860022" y="5033001"/>
            <a:ext cx="9361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>
                <a:latin typeface="Times New Roman" pitchFamily="18" charset="0"/>
                <a:cs typeface="Times New Roman" pitchFamily="18" charset="0"/>
              </a:rPr>
              <a:t>4 298 (6%)</a:t>
            </a:r>
          </a:p>
        </p:txBody>
      </p:sp>
      <p:graphicFrame>
        <p:nvGraphicFramePr>
          <p:cNvPr id="21" name="Объект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3793835"/>
              </p:ext>
            </p:extLst>
          </p:nvPr>
        </p:nvGraphicFramePr>
        <p:xfrm>
          <a:off x="4834372" y="3694679"/>
          <a:ext cx="7488832" cy="3857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24113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373616" cy="1143000"/>
          </a:xfrm>
        </p:spPr>
        <p:txBody>
          <a:bodyPr>
            <a:noAutofit/>
          </a:bodyPr>
          <a:lstStyle/>
          <a:p>
            <a:pPr algn="ctr"/>
            <a:r>
              <a:rPr lang="ru-RU" sz="24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Налоговые доходы бюджета Слюдянского муниципального образования на 2023 – 2025 годы (тыс. руб.)</a:t>
            </a:r>
            <a:r>
              <a:rPr lang="ru-RU" sz="26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6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(ст. 61 БК РФ)</a:t>
            </a:r>
            <a:endParaRPr lang="ru-RU" sz="2600" b="1" i="1" cap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2026251"/>
              </p:ext>
            </p:extLst>
          </p:nvPr>
        </p:nvGraphicFramePr>
        <p:xfrm>
          <a:off x="179512" y="1268760"/>
          <a:ext cx="8712968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173899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12968" cy="850106"/>
          </a:xfrm>
        </p:spPr>
        <p:txBody>
          <a:bodyPr>
            <a:noAutofit/>
          </a:bodyPr>
          <a:lstStyle/>
          <a:p>
            <a:pPr algn="ctr"/>
            <a:r>
              <a:rPr lang="ru-RU" sz="2300" b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 на доходы физических лиц на 2023 -2025 годы (тыс. руб.) </a:t>
            </a:r>
            <a:r>
              <a:rPr lang="ru-RU" sz="2000" b="1" i="1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(норматив отчислений 10% п.2 ст. 61 БК РФ)</a:t>
            </a:r>
            <a:endParaRPr lang="ru-RU" sz="2800" b="1" i="1" cap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0311050"/>
              </p:ext>
            </p:extLst>
          </p:nvPr>
        </p:nvGraphicFramePr>
        <p:xfrm>
          <a:off x="179512" y="1052736"/>
          <a:ext cx="8640960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49801466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Базис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Базис</Template>
  <TotalTime>14400</TotalTime>
  <Words>2974</Words>
  <Application>Microsoft Office PowerPoint</Application>
  <PresentationFormat>Экран (4:3)</PresentationFormat>
  <Paragraphs>492</Paragraphs>
  <Slides>29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4" baseType="lpstr">
      <vt:lpstr>Calibri</vt:lpstr>
      <vt:lpstr>Corbel</vt:lpstr>
      <vt:lpstr>Times New Roman</vt:lpstr>
      <vt:lpstr>Wingdings</vt:lpstr>
      <vt:lpstr>Базис</vt:lpstr>
      <vt:lpstr>Проект бюджета Слюдянского муниципального образования на 2023 год и на плановый период  2024 – 2025 годов</vt:lpstr>
      <vt:lpstr>Основные понятия (ст. 6 БК РФ)</vt:lpstr>
      <vt:lpstr>Презентация PowerPoint</vt:lpstr>
      <vt:lpstr>Основные характеристики бюджета Слюдянского муниципального образования на 2023 – 2025 годы (тыс. руб.)</vt:lpstr>
      <vt:lpstr>Состав доходов бюджета Слюдянского муниципального образования на 2023 – 2025 годы (тыс. руб.)  (ст. 41 БК РФ)</vt:lpstr>
      <vt:lpstr>Виды налоговых и неналоговых доходов  бюджета    Слюдянского муниципального образования на 2023 -2025 годы  (тыс. руб.)</vt:lpstr>
      <vt:lpstr>Структура налоговых и неналоговых доходов   2023-2025 годы (тыс. руб.)</vt:lpstr>
      <vt:lpstr>Налоговые доходы бюджета Слюдянского муниципального образования на 2023 – 2025 годы (тыс. руб.)  (ст. 61 БК РФ)</vt:lpstr>
      <vt:lpstr>Налог на доходы физических лиц на 2023 -2025 годы (тыс. руб.) (норматив отчислений 10% п.2 ст. 61 БК РФ)</vt:lpstr>
      <vt:lpstr>Акцизы по подакцизным товарам (продукции)   на 2023-2025 годы (тыс. руб.)</vt:lpstr>
      <vt:lpstr>Налоги на имущество на 2023-2025 годы (тыс. руб.) (норматив зачисления 100%  п. 1 ст. 61 БК РФ)</vt:lpstr>
      <vt:lpstr> Виды неналоговых доходов бюджета Слюдянского муниципального образования (ст. 62 БК РФ)</vt:lpstr>
      <vt:lpstr>Неналоговые доходы бюджета Слюдянского муниципального образования на 2023 – 2025 годы (тыс. руб.)</vt:lpstr>
      <vt:lpstr>ФОРМЫ МЕЖБЮДЖЕТНЫХ ТРАНСФЕРТОВ  (ст. 135 БК РФ)</vt:lpstr>
      <vt:lpstr>Безвозмездные поступления в бюджет Слюдянского муниципального образования в 2023-2025 годах (тыс. руб.)</vt:lpstr>
      <vt:lpstr>Презентация PowerPoint</vt:lpstr>
      <vt:lpstr>Расходы бюджета  Слюдянского муниципального образования, (тыс. руб.)  (глава 10 БК РФ)</vt:lpstr>
      <vt:lpstr>ПРИОРИТЕТНЫЕ РАСХОДЫ  в бюджете Слюдянского муниципального образования: </vt:lpstr>
      <vt:lpstr>Презентация PowerPoint</vt:lpstr>
      <vt:lpstr>Доля программных мероприятий в расходной части бюджета</vt:lpstr>
      <vt:lpstr>Непрограммные расходы, (тыс. руб.)</vt:lpstr>
      <vt:lpstr>Перечень муниципальных программ, (тыс. руб.)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Планируемый размер дефицита бюджета планируется не выше 10 % от общего годового объема доходов без учета объема безвозмездных поступлений в размере: 2023 год ─ 4 200тыс. руб. (5,5%) 2024 год ─ 4 300тыс. руб. (5,8 %) 2025 год ─ 4 300тыс. руб. (5,7%)   основным источником финансирования дефицита бюджета муниципального образования станут заемные средства.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 Борисовна Адамова</dc:creator>
  <cp:lastModifiedBy>Анна Олеговна Комиссарова</cp:lastModifiedBy>
  <cp:revision>790</cp:revision>
  <cp:lastPrinted>2022-12-19T05:50:44Z</cp:lastPrinted>
  <dcterms:created xsi:type="dcterms:W3CDTF">2013-12-04T23:42:39Z</dcterms:created>
  <dcterms:modified xsi:type="dcterms:W3CDTF">2022-12-20T05:44:43Z</dcterms:modified>
</cp:coreProperties>
</file>